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98" r:id="rId4"/>
    <p:sldId id="257" r:id="rId5"/>
    <p:sldId id="297" r:id="rId6"/>
    <p:sldId id="261" r:id="rId7"/>
    <p:sldId id="262" r:id="rId8"/>
    <p:sldId id="263" r:id="rId9"/>
    <p:sldId id="264" r:id="rId10"/>
    <p:sldId id="299" r:id="rId11"/>
    <p:sldId id="265" r:id="rId12"/>
    <p:sldId id="266" r:id="rId13"/>
    <p:sldId id="267" r:id="rId14"/>
    <p:sldId id="268" r:id="rId15"/>
    <p:sldId id="269" r:id="rId16"/>
    <p:sldId id="300" r:id="rId17"/>
    <p:sldId id="270" r:id="rId18"/>
    <p:sldId id="301" r:id="rId19"/>
    <p:sldId id="271" r:id="rId20"/>
    <p:sldId id="274" r:id="rId21"/>
    <p:sldId id="272" r:id="rId22"/>
    <p:sldId id="302" r:id="rId23"/>
    <p:sldId id="303" r:id="rId24"/>
    <p:sldId id="304" r:id="rId25"/>
    <p:sldId id="273"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305" r:id="rId42"/>
    <p:sldId id="290" r:id="rId43"/>
    <p:sldId id="291" r:id="rId44"/>
    <p:sldId id="292" r:id="rId45"/>
    <p:sldId id="306" r:id="rId46"/>
    <p:sldId id="294" r:id="rId47"/>
    <p:sldId id="295" r:id="rId48"/>
    <p:sldId id="296" r:id="rId49"/>
    <p:sldId id="293" r:id="rId50"/>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21" autoAdjust="0"/>
  </p:normalViewPr>
  <p:slideViewPr>
    <p:cSldViewPr>
      <p:cViewPr varScale="1">
        <p:scale>
          <a:sx n="84" d="100"/>
          <a:sy n="84" d="100"/>
        </p:scale>
        <p:origin x="-5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43EE2C40-6FF5-4819-9181-FC4A2BDBFD63}" type="datetimeFigureOut">
              <a:rPr lang="da-DK" smtClean="0"/>
              <a:t>01-06-2021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7D50728-05D6-422C-B325-2A5ABEE97AB1}" type="slidenum">
              <a:rPr lang="da-DK" smtClean="0"/>
              <a:t>‹nr.›</a:t>
            </a:fld>
            <a:endParaRPr lang="da-DK"/>
          </a:p>
        </p:txBody>
      </p:sp>
    </p:spTree>
    <p:extLst>
      <p:ext uri="{BB962C8B-B14F-4D97-AF65-F5344CB8AC3E}">
        <p14:creationId xmlns:p14="http://schemas.microsoft.com/office/powerpoint/2010/main" val="194776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3EE2C40-6FF5-4819-9181-FC4A2BDBFD63}" type="datetimeFigureOut">
              <a:rPr lang="da-DK" smtClean="0"/>
              <a:t>01-06-2021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7D50728-05D6-422C-B325-2A5ABEE97AB1}" type="slidenum">
              <a:rPr lang="da-DK" smtClean="0"/>
              <a:t>‹nr.›</a:t>
            </a:fld>
            <a:endParaRPr lang="da-DK"/>
          </a:p>
        </p:txBody>
      </p:sp>
    </p:spTree>
    <p:extLst>
      <p:ext uri="{BB962C8B-B14F-4D97-AF65-F5344CB8AC3E}">
        <p14:creationId xmlns:p14="http://schemas.microsoft.com/office/powerpoint/2010/main" val="3754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3EE2C40-6FF5-4819-9181-FC4A2BDBFD63}" type="datetimeFigureOut">
              <a:rPr lang="da-DK" smtClean="0"/>
              <a:t>01-06-2021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7D50728-05D6-422C-B325-2A5ABEE97AB1}" type="slidenum">
              <a:rPr lang="da-DK" smtClean="0"/>
              <a:t>‹nr.›</a:t>
            </a:fld>
            <a:endParaRPr lang="da-DK"/>
          </a:p>
        </p:txBody>
      </p:sp>
    </p:spTree>
    <p:extLst>
      <p:ext uri="{BB962C8B-B14F-4D97-AF65-F5344CB8AC3E}">
        <p14:creationId xmlns:p14="http://schemas.microsoft.com/office/powerpoint/2010/main" val="377273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3EE2C40-6FF5-4819-9181-FC4A2BDBFD63}" type="datetimeFigureOut">
              <a:rPr lang="da-DK" smtClean="0"/>
              <a:t>01-06-2021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7D50728-05D6-422C-B325-2A5ABEE97AB1}" type="slidenum">
              <a:rPr lang="da-DK" smtClean="0"/>
              <a:t>‹nr.›</a:t>
            </a:fld>
            <a:endParaRPr lang="da-DK"/>
          </a:p>
        </p:txBody>
      </p:sp>
    </p:spTree>
    <p:extLst>
      <p:ext uri="{BB962C8B-B14F-4D97-AF65-F5344CB8AC3E}">
        <p14:creationId xmlns:p14="http://schemas.microsoft.com/office/powerpoint/2010/main" val="235497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43EE2C40-6FF5-4819-9181-FC4A2BDBFD63}" type="datetimeFigureOut">
              <a:rPr lang="da-DK" smtClean="0"/>
              <a:t>01-06-2021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7D50728-05D6-422C-B325-2A5ABEE97AB1}" type="slidenum">
              <a:rPr lang="da-DK" smtClean="0"/>
              <a:t>‹nr.›</a:t>
            </a:fld>
            <a:endParaRPr lang="da-DK"/>
          </a:p>
        </p:txBody>
      </p:sp>
    </p:spTree>
    <p:extLst>
      <p:ext uri="{BB962C8B-B14F-4D97-AF65-F5344CB8AC3E}">
        <p14:creationId xmlns:p14="http://schemas.microsoft.com/office/powerpoint/2010/main" val="1945207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43EE2C40-6FF5-4819-9181-FC4A2BDBFD63}" type="datetimeFigureOut">
              <a:rPr lang="da-DK" smtClean="0"/>
              <a:t>01-06-2021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7D50728-05D6-422C-B325-2A5ABEE97AB1}" type="slidenum">
              <a:rPr lang="da-DK" smtClean="0"/>
              <a:t>‹nr.›</a:t>
            </a:fld>
            <a:endParaRPr lang="da-DK"/>
          </a:p>
        </p:txBody>
      </p:sp>
    </p:spTree>
    <p:extLst>
      <p:ext uri="{BB962C8B-B14F-4D97-AF65-F5344CB8AC3E}">
        <p14:creationId xmlns:p14="http://schemas.microsoft.com/office/powerpoint/2010/main" val="32414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43EE2C40-6FF5-4819-9181-FC4A2BDBFD63}" type="datetimeFigureOut">
              <a:rPr lang="da-DK" smtClean="0"/>
              <a:t>01-06-2021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37D50728-05D6-422C-B325-2A5ABEE97AB1}" type="slidenum">
              <a:rPr lang="da-DK" smtClean="0"/>
              <a:t>‹nr.›</a:t>
            </a:fld>
            <a:endParaRPr lang="da-DK"/>
          </a:p>
        </p:txBody>
      </p:sp>
    </p:spTree>
    <p:extLst>
      <p:ext uri="{BB962C8B-B14F-4D97-AF65-F5344CB8AC3E}">
        <p14:creationId xmlns:p14="http://schemas.microsoft.com/office/powerpoint/2010/main" val="377963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43EE2C40-6FF5-4819-9181-FC4A2BDBFD63}" type="datetimeFigureOut">
              <a:rPr lang="da-DK" smtClean="0"/>
              <a:t>01-06-2021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37D50728-05D6-422C-B325-2A5ABEE97AB1}" type="slidenum">
              <a:rPr lang="da-DK" smtClean="0"/>
              <a:t>‹nr.›</a:t>
            </a:fld>
            <a:endParaRPr lang="da-DK"/>
          </a:p>
        </p:txBody>
      </p:sp>
    </p:spTree>
    <p:extLst>
      <p:ext uri="{BB962C8B-B14F-4D97-AF65-F5344CB8AC3E}">
        <p14:creationId xmlns:p14="http://schemas.microsoft.com/office/powerpoint/2010/main" val="332776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3EE2C40-6FF5-4819-9181-FC4A2BDBFD63}" type="datetimeFigureOut">
              <a:rPr lang="da-DK" smtClean="0"/>
              <a:t>01-06-2021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37D50728-05D6-422C-B325-2A5ABEE97AB1}" type="slidenum">
              <a:rPr lang="da-DK" smtClean="0"/>
              <a:t>‹nr.›</a:t>
            </a:fld>
            <a:endParaRPr lang="da-DK"/>
          </a:p>
        </p:txBody>
      </p:sp>
    </p:spTree>
    <p:extLst>
      <p:ext uri="{BB962C8B-B14F-4D97-AF65-F5344CB8AC3E}">
        <p14:creationId xmlns:p14="http://schemas.microsoft.com/office/powerpoint/2010/main" val="94590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43EE2C40-6FF5-4819-9181-FC4A2BDBFD63}" type="datetimeFigureOut">
              <a:rPr lang="da-DK" smtClean="0"/>
              <a:t>01-06-2021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7D50728-05D6-422C-B325-2A5ABEE97AB1}" type="slidenum">
              <a:rPr lang="da-DK" smtClean="0"/>
              <a:t>‹nr.›</a:t>
            </a:fld>
            <a:endParaRPr lang="da-DK"/>
          </a:p>
        </p:txBody>
      </p:sp>
    </p:spTree>
    <p:extLst>
      <p:ext uri="{BB962C8B-B14F-4D97-AF65-F5344CB8AC3E}">
        <p14:creationId xmlns:p14="http://schemas.microsoft.com/office/powerpoint/2010/main" val="342836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43EE2C40-6FF5-4819-9181-FC4A2BDBFD63}" type="datetimeFigureOut">
              <a:rPr lang="da-DK" smtClean="0"/>
              <a:t>01-06-2021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7D50728-05D6-422C-B325-2A5ABEE97AB1}" type="slidenum">
              <a:rPr lang="da-DK" smtClean="0"/>
              <a:t>‹nr.›</a:t>
            </a:fld>
            <a:endParaRPr lang="da-DK"/>
          </a:p>
        </p:txBody>
      </p:sp>
    </p:spTree>
    <p:extLst>
      <p:ext uri="{BB962C8B-B14F-4D97-AF65-F5344CB8AC3E}">
        <p14:creationId xmlns:p14="http://schemas.microsoft.com/office/powerpoint/2010/main" val="354548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E2C40-6FF5-4819-9181-FC4A2BDBFD63}" type="datetimeFigureOut">
              <a:rPr lang="da-DK" smtClean="0"/>
              <a:t>01-06-2021</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50728-05D6-422C-B325-2A5ABEE97AB1}" type="slidenum">
              <a:rPr lang="da-DK" smtClean="0"/>
              <a:t>‹nr.›</a:t>
            </a:fld>
            <a:endParaRPr lang="da-DK"/>
          </a:p>
        </p:txBody>
      </p:sp>
    </p:spTree>
    <p:extLst>
      <p:ext uri="{BB962C8B-B14F-4D97-AF65-F5344CB8AC3E}">
        <p14:creationId xmlns:p14="http://schemas.microsoft.com/office/powerpoint/2010/main" val="2959210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1.png"/><Relationship Id="rId7"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0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0.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470025"/>
          </a:xfrm>
        </p:spPr>
        <p:txBody>
          <a:bodyPr>
            <a:noAutofit/>
          </a:bodyPr>
          <a:lstStyle/>
          <a:p>
            <a:r>
              <a:rPr lang="en-US" sz="4800" dirty="0" smtClean="0"/>
              <a:t>Active Machine Learning (ML) </a:t>
            </a:r>
            <a:br>
              <a:rPr lang="en-US" sz="4800" dirty="0" smtClean="0"/>
            </a:br>
            <a:r>
              <a:rPr lang="en-US" sz="4800" dirty="0" smtClean="0"/>
              <a:t>&amp; Agency</a:t>
            </a:r>
            <a:endParaRPr lang="da-DK" sz="4800" dirty="0"/>
          </a:p>
        </p:txBody>
      </p:sp>
      <p:sp>
        <p:nvSpPr>
          <p:cNvPr id="3" name="Undertitel 2"/>
          <p:cNvSpPr>
            <a:spLocks noGrp="1"/>
          </p:cNvSpPr>
          <p:nvPr>
            <p:ph type="subTitle" idx="1"/>
          </p:nvPr>
        </p:nvSpPr>
        <p:spPr>
          <a:xfrm>
            <a:off x="1371600" y="2420888"/>
            <a:ext cx="6400800" cy="1008112"/>
          </a:xfrm>
        </p:spPr>
        <p:txBody>
          <a:bodyPr>
            <a:normAutofit/>
          </a:bodyPr>
          <a:lstStyle/>
          <a:p>
            <a:r>
              <a:rPr lang="da-DK" sz="4000" b="1" dirty="0" err="1">
                <a:solidFill>
                  <a:schemeClr val="bg1"/>
                </a:solidFill>
              </a:rPr>
              <a:t>Bayesian</a:t>
            </a:r>
            <a:r>
              <a:rPr lang="da-DK" sz="4000" b="1" dirty="0">
                <a:solidFill>
                  <a:schemeClr val="bg1"/>
                </a:solidFill>
              </a:rPr>
              <a:t> </a:t>
            </a:r>
            <a:r>
              <a:rPr lang="da-DK" sz="4000" b="1" dirty="0" err="1">
                <a:solidFill>
                  <a:schemeClr val="bg1"/>
                </a:solidFill>
              </a:rPr>
              <a:t>optimization</a:t>
            </a:r>
            <a:r>
              <a:rPr lang="da-DK" sz="4000" dirty="0" smtClean="0">
                <a:solidFill>
                  <a:schemeClr val="bg1"/>
                </a:solidFill>
              </a:rPr>
              <a:t> </a:t>
            </a:r>
            <a:endParaRPr lang="da-DK" sz="4000" dirty="0">
              <a:solidFill>
                <a:schemeClr val="bg1"/>
              </a:solidFill>
            </a:endParaRPr>
          </a:p>
        </p:txBody>
      </p:sp>
      <p:sp>
        <p:nvSpPr>
          <p:cNvPr id="4" name="Tekstboks 3"/>
          <p:cNvSpPr txBox="1"/>
          <p:nvPr/>
        </p:nvSpPr>
        <p:spPr>
          <a:xfrm>
            <a:off x="2483768" y="5745450"/>
            <a:ext cx="4032448" cy="707886"/>
          </a:xfrm>
          <a:prstGeom prst="rect">
            <a:avLst/>
          </a:prstGeom>
          <a:noFill/>
        </p:spPr>
        <p:txBody>
          <a:bodyPr wrap="square" rtlCol="0">
            <a:spAutoFit/>
          </a:bodyPr>
          <a:lstStyle/>
          <a:p>
            <a:pPr algn="ctr"/>
            <a:r>
              <a:rPr lang="da-DK" sz="2000" dirty="0" smtClean="0"/>
              <a:t>Danmarks Tekniske Universitet </a:t>
            </a:r>
          </a:p>
          <a:p>
            <a:pPr algn="ctr"/>
            <a:r>
              <a:rPr lang="da-DK" sz="2000" dirty="0" smtClean="0"/>
              <a:t>Eksamen forår 2021</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501008"/>
            <a:ext cx="3321571" cy="107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DTU Design Gu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655568"/>
            <a:ext cx="596281" cy="869776"/>
          </a:xfrm>
          <a:prstGeom prst="rect">
            <a:avLst/>
          </a:prstGeom>
          <a:noFill/>
          <a:extLst>
            <a:ext uri="{909E8E84-426E-40DD-AFC4-6F175D3DCCD1}">
              <a14:hiddenFill xmlns:a14="http://schemas.microsoft.com/office/drawing/2010/main">
                <a:solidFill>
                  <a:srgbClr val="FFFFFF"/>
                </a:solidFill>
              </a14:hiddenFill>
            </a:ext>
          </a:extLst>
        </p:spPr>
      </p:pic>
      <p:pic>
        <p:nvPicPr>
          <p:cNvPr id="11" name="Billed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2" name="Tekstboks 11"/>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Tree>
    <p:extLst>
      <p:ext uri="{BB962C8B-B14F-4D97-AF65-F5344CB8AC3E}">
        <p14:creationId xmlns:p14="http://schemas.microsoft.com/office/powerpoint/2010/main" val="3242817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err="1" smtClean="0"/>
              <a:t>Aktiv</a:t>
            </a:r>
            <a:r>
              <a:rPr lang="en-US" b="1" dirty="0" smtClean="0"/>
              <a:t> ML &amp; Agency (Q2)</a:t>
            </a:r>
            <a:br>
              <a:rPr lang="en-US" b="1" dirty="0" smtClean="0"/>
            </a:br>
            <a:r>
              <a:rPr lang="da-DK" sz="3600" dirty="0" err="1" smtClean="0">
                <a:solidFill>
                  <a:schemeClr val="tx1">
                    <a:lumMod val="50000"/>
                    <a:lumOff val="50000"/>
                  </a:schemeClr>
                </a:solidFill>
              </a:rPr>
              <a:t>Bayesian</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optimization</a:t>
            </a:r>
            <a:r>
              <a:rPr lang="da-DK" sz="3600" dirty="0" smtClean="0">
                <a:solidFill>
                  <a:schemeClr val="tx1">
                    <a:lumMod val="50000"/>
                    <a:lumOff val="50000"/>
                  </a:schemeClr>
                </a:solidFill>
              </a:rPr>
              <a:t> - </a:t>
            </a:r>
            <a:r>
              <a:rPr lang="da-DK" sz="3600" dirty="0" err="1">
                <a:solidFill>
                  <a:schemeClr val="tx1">
                    <a:lumMod val="50000"/>
                    <a:lumOff val="50000"/>
                  </a:schemeClr>
                </a:solidFill>
              </a:rPr>
              <a:t>a</a:t>
            </a:r>
            <a:r>
              <a:rPr lang="da-DK" sz="3600" dirty="0" err="1" smtClean="0">
                <a:solidFill>
                  <a:schemeClr val="tx1">
                    <a:lumMod val="50000"/>
                    <a:lumOff val="50000"/>
                  </a:schemeClr>
                </a:solidFill>
              </a:rPr>
              <a:t>cquisition</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covariance</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229600" cy="708030"/>
          </a:xfrm>
        </p:spPr>
        <p:txBody>
          <a:bodyPr/>
          <a:lstStyle/>
          <a:p>
            <a:r>
              <a:rPr lang="en-US" dirty="0" smtClean="0"/>
              <a:t>Optimizing covariance function parameters</a:t>
            </a:r>
            <a:endParaRPr lang="da-DK" dirty="0"/>
          </a:p>
        </p:txBody>
      </p:sp>
      <p:sp>
        <p:nvSpPr>
          <p:cNvPr id="11" name="Tekstboks 10"/>
          <p:cNvSpPr txBox="1"/>
          <p:nvPr/>
        </p:nvSpPr>
        <p:spPr>
          <a:xfrm>
            <a:off x="827585" y="6278387"/>
            <a:ext cx="6408712" cy="246221"/>
          </a:xfrm>
          <a:prstGeom prst="rect">
            <a:avLst/>
          </a:prstGeom>
          <a:noFill/>
        </p:spPr>
        <p:txBody>
          <a:bodyPr wrap="square" rtlCol="0">
            <a:spAutoFit/>
          </a:bodyPr>
          <a:lstStyle/>
          <a:p>
            <a:r>
              <a:rPr lang="da-DK" sz="1000" dirty="0" err="1"/>
              <a:t>Gaussian</a:t>
            </a:r>
            <a:r>
              <a:rPr lang="da-DK" sz="1000" dirty="0"/>
              <a:t> </a:t>
            </a:r>
            <a:r>
              <a:rPr lang="da-DK" sz="1000" dirty="0" smtClean="0"/>
              <a:t>Processes  by Federico </a:t>
            </a:r>
            <a:r>
              <a:rPr lang="da-DK" sz="1000" dirty="0" err="1"/>
              <a:t>Bergamin</a:t>
            </a:r>
            <a:r>
              <a:rPr lang="da-DK" sz="1000" dirty="0"/>
              <a:t> &amp; Kristoffer H. </a:t>
            </a:r>
            <a:r>
              <a:rPr lang="da-DK" sz="1000" dirty="0" smtClean="0"/>
              <a:t>Madsen </a:t>
            </a:r>
            <a:r>
              <a:rPr lang="da-DK" sz="1000" dirty="0" smtClean="0"/>
              <a:t>p.17 (3.4.5)(33) and </a:t>
            </a:r>
            <a:r>
              <a:rPr lang="da-DK" sz="1000" dirty="0" err="1" smtClean="0"/>
              <a:t>after</a:t>
            </a:r>
            <a:r>
              <a:rPr lang="da-DK" sz="1000" dirty="0" smtClean="0"/>
              <a:t> (36) with </a:t>
            </a:r>
            <a:r>
              <a:rPr lang="da-DK" sz="1000" dirty="0" err="1" smtClean="0"/>
              <a:t>equations</a:t>
            </a:r>
            <a:r>
              <a:rPr lang="da-DK" sz="1000" dirty="0" smtClean="0"/>
              <a:t> </a:t>
            </a:r>
            <a:r>
              <a:rPr lang="da-DK" sz="1000" dirty="0" err="1" smtClean="0"/>
              <a:t>above</a:t>
            </a:r>
            <a:endParaRPr lang="da-DK" sz="1000" dirty="0"/>
          </a:p>
        </p:txBody>
      </p:sp>
      <p:pic>
        <p:nvPicPr>
          <p:cNvPr id="15" name="Billed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6" name="Tekstboks 15"/>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12" name="TextBox 11"/>
          <p:cNvSpPr txBox="1"/>
          <p:nvPr/>
        </p:nvSpPr>
        <p:spPr>
          <a:xfrm>
            <a:off x="899592" y="2308230"/>
            <a:ext cx="6629315" cy="369332"/>
          </a:xfrm>
          <a:prstGeom prst="rect">
            <a:avLst/>
          </a:prstGeom>
          <a:noFill/>
        </p:spPr>
        <p:txBody>
          <a:bodyPr wrap="none" rtlCol="0">
            <a:spAutoFit/>
          </a:bodyPr>
          <a:lstStyle/>
          <a:p>
            <a:r>
              <a:rPr lang="en-GB" dirty="0" smtClean="0"/>
              <a:t>One way to optimize is to use the log likelihood of the training data:  </a:t>
            </a:r>
            <a:endParaRPr lang="en-US" dirty="0"/>
          </a:p>
        </p:txBody>
      </p:sp>
      <p:sp>
        <p:nvSpPr>
          <p:cNvPr id="13" name="Rectangle 12"/>
          <p:cNvSpPr/>
          <p:nvPr/>
        </p:nvSpPr>
        <p:spPr>
          <a:xfrm>
            <a:off x="924085" y="3417083"/>
            <a:ext cx="6836236" cy="923330"/>
          </a:xfrm>
          <a:prstGeom prst="rect">
            <a:avLst/>
          </a:prstGeom>
        </p:spPr>
        <p:txBody>
          <a:bodyPr wrap="square">
            <a:spAutoFit/>
          </a:bodyPr>
          <a:lstStyle/>
          <a:p>
            <a:r>
              <a:rPr lang="en-GB" dirty="0"/>
              <a:t>When having few point, the optimization process </a:t>
            </a:r>
            <a:r>
              <a:rPr lang="en-GB" dirty="0" smtClean="0"/>
              <a:t>might try to </a:t>
            </a:r>
            <a:r>
              <a:rPr lang="en-GB" dirty="0"/>
              <a:t>explain the points </a:t>
            </a:r>
            <a:r>
              <a:rPr lang="en-GB" dirty="0" smtClean="0"/>
              <a:t>using the </a:t>
            </a:r>
            <a:r>
              <a:rPr lang="en-GB" dirty="0"/>
              <a:t>noise variance, resulting in a straight line </a:t>
            </a:r>
            <a:r>
              <a:rPr lang="en-GB" dirty="0" smtClean="0"/>
              <a:t>(with a slope) as </a:t>
            </a:r>
            <a:r>
              <a:rPr lang="en-GB" dirty="0"/>
              <a:t>the </a:t>
            </a:r>
            <a:r>
              <a:rPr lang="en-GB" dirty="0" err="1"/>
              <a:t>lengthscale</a:t>
            </a:r>
            <a:r>
              <a:rPr lang="en-GB" dirty="0"/>
              <a:t> is high.</a:t>
            </a:r>
            <a:endParaRPr lang="en-US" dirty="0"/>
          </a:p>
        </p:txBody>
      </p:sp>
      <p:sp>
        <p:nvSpPr>
          <p:cNvPr id="14" name="Rectangle 13"/>
          <p:cNvSpPr/>
          <p:nvPr/>
        </p:nvSpPr>
        <p:spPr>
          <a:xfrm>
            <a:off x="951164" y="4340413"/>
            <a:ext cx="7512739" cy="923330"/>
          </a:xfrm>
          <a:prstGeom prst="rect">
            <a:avLst/>
          </a:prstGeom>
        </p:spPr>
        <p:txBody>
          <a:bodyPr wrap="square">
            <a:spAutoFit/>
          </a:bodyPr>
          <a:lstStyle/>
          <a:p>
            <a:r>
              <a:rPr lang="en-GB" dirty="0" smtClean="0"/>
              <a:t>Solution is to either optimize </a:t>
            </a:r>
            <a:r>
              <a:rPr lang="en-GB" dirty="0" err="1" smtClean="0"/>
              <a:t>lengthscale</a:t>
            </a:r>
            <a:r>
              <a:rPr lang="en-GB" dirty="0" smtClean="0"/>
              <a:t> </a:t>
            </a:r>
            <a:r>
              <a:rPr lang="en-GB" dirty="0"/>
              <a:t>and output variance while the noise variance is </a:t>
            </a:r>
            <a:r>
              <a:rPr lang="en-GB" dirty="0" smtClean="0"/>
              <a:t>fixed to </a:t>
            </a:r>
            <a:r>
              <a:rPr lang="en-GB" dirty="0"/>
              <a:t>a very small value or we apply a prior on the value of the </a:t>
            </a:r>
            <a:r>
              <a:rPr lang="en-GB" dirty="0" err="1"/>
              <a:t>lengthscale</a:t>
            </a:r>
            <a:r>
              <a:rPr lang="en-GB" dirty="0" smtClean="0"/>
              <a:t>. We factor this prior assumption into our optimization. </a:t>
            </a:r>
            <a:endParaRPr lang="en-US" dirty="0"/>
          </a:p>
        </p:txBody>
      </p:sp>
      <mc:AlternateContent xmlns:mc="http://schemas.openxmlformats.org/markup-compatibility/2006">
        <mc:Choice xmlns:a14="http://schemas.microsoft.com/office/drawing/2010/main" Requires="a14">
          <p:sp>
            <p:nvSpPr>
              <p:cNvPr id="4" name="Rektangel 3"/>
              <p:cNvSpPr/>
              <p:nvPr/>
            </p:nvSpPr>
            <p:spPr>
              <a:xfrm>
                <a:off x="237864" y="2780928"/>
                <a:ext cx="8728736" cy="61093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unc>
                        <m:funcPr>
                          <m:ctrlPr>
                            <a:rPr lang="da-DK" i="1" smtClean="0">
                              <a:latin typeface="Cambria Math"/>
                              <a:ea typeface="Cambria Math"/>
                            </a:rPr>
                          </m:ctrlPr>
                        </m:funcPr>
                        <m:fName>
                          <m:r>
                            <m:rPr>
                              <m:sty m:val="p"/>
                            </m:rPr>
                            <a:rPr lang="da-DK" b="0" i="0" smtClean="0">
                              <a:latin typeface="Cambria Math"/>
                              <a:ea typeface="Cambria Math"/>
                            </a:rPr>
                            <m:t>log</m:t>
                          </m:r>
                        </m:fName>
                        <m:e>
                          <m:r>
                            <a:rPr lang="da-DK" b="0" i="1" smtClean="0">
                              <a:latin typeface="Cambria Math"/>
                              <a:ea typeface="Cambria Math"/>
                            </a:rPr>
                            <m:t>𝑝</m:t>
                          </m:r>
                          <m:r>
                            <a:rPr lang="da-DK" b="0" i="1" smtClean="0">
                              <a:latin typeface="Cambria Math"/>
                              <a:ea typeface="Cambria Math"/>
                            </a:rPr>
                            <m:t>(</m:t>
                          </m:r>
                          <m:r>
                            <a:rPr lang="da-DK" b="0" i="1" smtClean="0">
                              <a:latin typeface="Cambria Math"/>
                              <a:ea typeface="Cambria Math"/>
                            </a:rPr>
                            <m:t>𝑦</m:t>
                          </m:r>
                          <m:r>
                            <a:rPr lang="da-DK" b="0" i="1" smtClean="0">
                              <a:latin typeface="Cambria Math"/>
                              <a:ea typeface="Cambria Math"/>
                            </a:rPr>
                            <m:t>|</m:t>
                          </m:r>
                          <m:r>
                            <a:rPr lang="da-DK" b="0" i="1" smtClean="0">
                              <a:latin typeface="Cambria Math"/>
                              <a:ea typeface="Cambria Math"/>
                            </a:rPr>
                            <m:t>𝑋</m:t>
                          </m:r>
                          <m:r>
                            <a:rPr lang="da-DK" b="0" i="1" smtClean="0">
                              <a:latin typeface="Cambria Math"/>
                              <a:ea typeface="Cambria Math"/>
                            </a:rPr>
                            <m:t>)</m:t>
                          </m:r>
                        </m:e>
                      </m:func>
                      <m:r>
                        <a:rPr lang="da-DK" b="0" i="1" smtClean="0">
                          <a:latin typeface="Cambria Math"/>
                          <a:ea typeface="Cambria Math"/>
                        </a:rPr>
                        <m:t>=</m:t>
                      </m:r>
                      <m:func>
                        <m:funcPr>
                          <m:ctrlPr>
                            <a:rPr lang="da-DK" b="0" i="1" smtClean="0">
                              <a:latin typeface="Cambria Math"/>
                              <a:ea typeface="Cambria Math"/>
                            </a:rPr>
                          </m:ctrlPr>
                        </m:funcPr>
                        <m:fName>
                          <m:r>
                            <m:rPr>
                              <m:sty m:val="p"/>
                            </m:rPr>
                            <a:rPr lang="da-DK" b="0" i="0" smtClean="0">
                              <a:latin typeface="Cambria Math"/>
                              <a:ea typeface="Cambria Math"/>
                            </a:rPr>
                            <m:t>log</m:t>
                          </m:r>
                        </m:fName>
                        <m:e>
                          <m:r>
                            <a:rPr lang="da-DK" i="1">
                              <a:latin typeface="Cambria Math"/>
                              <a:ea typeface="Cambria Math"/>
                            </a:rPr>
                            <m:t>𝒩</m:t>
                          </m:r>
                          <m:d>
                            <m:dPr>
                              <m:ctrlPr>
                                <a:rPr lang="da-DK" i="1">
                                  <a:latin typeface="Cambria Math"/>
                                  <a:ea typeface="Cambria Math"/>
                                </a:rPr>
                              </m:ctrlPr>
                            </m:dPr>
                            <m:e>
                              <m:r>
                                <a:rPr lang="da-DK" i="1">
                                  <a:latin typeface="Cambria Math"/>
                                  <a:ea typeface="Cambria Math"/>
                                </a:rPr>
                                <m:t>𝑦</m:t>
                              </m:r>
                            </m:e>
                            <m:e>
                              <m:r>
                                <a:rPr lang="da-DK" i="1">
                                  <a:latin typeface="Cambria Math"/>
                                  <a:ea typeface="Cambria Math"/>
                                </a:rPr>
                                <m:t>0</m:t>
                              </m:r>
                              <m:r>
                                <a:rPr lang="da-DK" i="1">
                                  <a:latin typeface="Cambria Math"/>
                                  <a:ea typeface="Cambria Math"/>
                                </a:rPr>
                                <m:t>,</m:t>
                              </m:r>
                              <m:r>
                                <a:rPr lang="da-DK" i="1">
                                  <a:latin typeface="Cambria Math"/>
                                  <a:ea typeface="Cambria Math"/>
                                </a:rPr>
                                <m:t>𝐾</m:t>
                              </m:r>
                              <m:r>
                                <a:rPr lang="da-DK" i="1">
                                  <a:latin typeface="Cambria Math"/>
                                  <a:ea typeface="Cambria Math"/>
                                </a:rPr>
                                <m:t>+</m:t>
                              </m:r>
                              <m:sSubSup>
                                <m:sSubSupPr>
                                  <m:ctrlPr>
                                    <a:rPr lang="da-DK" i="1">
                                      <a:latin typeface="Cambria Math"/>
                                      <a:ea typeface="Cambria Math"/>
                                    </a:rPr>
                                  </m:ctrlPr>
                                </m:sSubSupPr>
                                <m:e>
                                  <m:r>
                                    <a:rPr lang="da-DK" i="1">
                                      <a:latin typeface="Cambria Math"/>
                                      <a:ea typeface="Cambria Math"/>
                                    </a:rPr>
                                    <m:t>𝜎</m:t>
                                  </m:r>
                                </m:e>
                                <m:sub>
                                  <m:r>
                                    <a:rPr lang="da-DK" i="1">
                                      <a:latin typeface="Cambria Math"/>
                                      <a:ea typeface="Cambria Math"/>
                                    </a:rPr>
                                    <m:t>𝑛</m:t>
                                  </m:r>
                                </m:sub>
                                <m:sup>
                                  <m:r>
                                    <a:rPr lang="da-DK" i="1">
                                      <a:latin typeface="Cambria Math"/>
                                      <a:ea typeface="Cambria Math"/>
                                    </a:rPr>
                                    <m:t>2</m:t>
                                  </m:r>
                                </m:sup>
                              </m:sSubSup>
                              <m:r>
                                <a:rPr lang="da-DK" i="1">
                                  <a:latin typeface="Cambria Math"/>
                                  <a:ea typeface="Cambria Math"/>
                                </a:rPr>
                                <m:t>𝐼</m:t>
                              </m:r>
                            </m:e>
                          </m:d>
                        </m:e>
                      </m:func>
                      <m:r>
                        <a:rPr lang="da-DK" b="0" i="1" smtClean="0">
                          <a:latin typeface="Cambria Math"/>
                          <a:ea typeface="Cambria Math"/>
                        </a:rPr>
                        <m:t>=−</m:t>
                      </m:r>
                      <m:f>
                        <m:fPr>
                          <m:ctrlPr>
                            <a:rPr lang="da-DK" b="0" i="1" smtClean="0">
                              <a:latin typeface="Cambria Math"/>
                              <a:ea typeface="Cambria Math"/>
                            </a:rPr>
                          </m:ctrlPr>
                        </m:fPr>
                        <m:num>
                          <m:r>
                            <a:rPr lang="da-DK" b="0" i="1" smtClean="0">
                              <a:latin typeface="Cambria Math"/>
                              <a:ea typeface="Cambria Math"/>
                            </a:rPr>
                            <m:t>1</m:t>
                          </m:r>
                        </m:num>
                        <m:den>
                          <m:r>
                            <a:rPr lang="da-DK" b="0" i="1" smtClean="0">
                              <a:latin typeface="Cambria Math"/>
                              <a:ea typeface="Cambria Math"/>
                            </a:rPr>
                            <m:t>2</m:t>
                          </m:r>
                        </m:den>
                      </m:f>
                      <m:sSup>
                        <m:sSupPr>
                          <m:ctrlPr>
                            <a:rPr lang="da-DK" b="0" i="1" smtClean="0">
                              <a:latin typeface="Cambria Math"/>
                              <a:ea typeface="Cambria Math"/>
                            </a:rPr>
                          </m:ctrlPr>
                        </m:sSupPr>
                        <m:e>
                          <m:r>
                            <a:rPr lang="da-DK" b="0" i="1" smtClean="0">
                              <a:latin typeface="Cambria Math"/>
                              <a:ea typeface="Cambria Math"/>
                            </a:rPr>
                            <m:t>𝑦</m:t>
                          </m:r>
                        </m:e>
                        <m:sup>
                          <m:r>
                            <a:rPr lang="da-DK" b="0" i="1" smtClean="0">
                              <a:latin typeface="Cambria Math"/>
                              <a:ea typeface="Cambria Math"/>
                            </a:rPr>
                            <m:t>𝑇</m:t>
                          </m:r>
                        </m:sup>
                      </m:sSup>
                      <m:sSup>
                        <m:sSupPr>
                          <m:ctrlPr>
                            <a:rPr lang="da-DK" b="0" i="1" smtClean="0">
                              <a:latin typeface="Cambria Math"/>
                              <a:ea typeface="Cambria Math"/>
                            </a:rPr>
                          </m:ctrlPr>
                        </m:sSupPr>
                        <m:e>
                          <m:d>
                            <m:dPr>
                              <m:begChr m:val="["/>
                              <m:endChr m:val="]"/>
                              <m:ctrlPr>
                                <a:rPr lang="da-DK" b="0" i="1" smtClean="0">
                                  <a:latin typeface="Cambria Math"/>
                                  <a:ea typeface="Cambria Math"/>
                                </a:rPr>
                              </m:ctrlPr>
                            </m:dPr>
                            <m:e>
                              <m:r>
                                <a:rPr lang="da-DK" b="0" i="1" smtClean="0">
                                  <a:latin typeface="Cambria Math"/>
                                  <a:ea typeface="Cambria Math"/>
                                </a:rPr>
                                <m:t>𝐾</m:t>
                              </m:r>
                              <m:r>
                                <a:rPr lang="da-DK" b="0" i="1" smtClean="0">
                                  <a:latin typeface="Cambria Math"/>
                                  <a:ea typeface="Cambria Math"/>
                                </a:rPr>
                                <m:t>+</m:t>
                              </m:r>
                              <m:sSubSup>
                                <m:sSubSupPr>
                                  <m:ctrlPr>
                                    <a:rPr lang="da-DK" i="1">
                                      <a:latin typeface="Cambria Math"/>
                                      <a:ea typeface="Cambria Math"/>
                                    </a:rPr>
                                  </m:ctrlPr>
                                </m:sSubSupPr>
                                <m:e>
                                  <m:r>
                                    <a:rPr lang="da-DK" i="1">
                                      <a:latin typeface="Cambria Math"/>
                                      <a:ea typeface="Cambria Math"/>
                                    </a:rPr>
                                    <m:t>𝜎</m:t>
                                  </m:r>
                                </m:e>
                                <m:sub>
                                  <m:r>
                                    <a:rPr lang="da-DK" i="1">
                                      <a:latin typeface="Cambria Math"/>
                                      <a:ea typeface="Cambria Math"/>
                                    </a:rPr>
                                    <m:t>𝑛</m:t>
                                  </m:r>
                                </m:sub>
                                <m:sup>
                                  <m:r>
                                    <a:rPr lang="da-DK" i="1">
                                      <a:latin typeface="Cambria Math"/>
                                      <a:ea typeface="Cambria Math"/>
                                    </a:rPr>
                                    <m:t>2</m:t>
                                  </m:r>
                                </m:sup>
                              </m:sSubSup>
                              <m:r>
                                <a:rPr lang="da-DK" i="1">
                                  <a:latin typeface="Cambria Math"/>
                                  <a:ea typeface="Cambria Math"/>
                                </a:rPr>
                                <m:t>𝐼</m:t>
                              </m:r>
                            </m:e>
                          </m:d>
                        </m:e>
                        <m:sup>
                          <m:r>
                            <a:rPr lang="da-DK" b="0" i="1" smtClean="0">
                              <a:latin typeface="Cambria Math"/>
                              <a:ea typeface="Cambria Math"/>
                            </a:rPr>
                            <m:t>−1</m:t>
                          </m:r>
                        </m:sup>
                      </m:sSup>
                      <m:r>
                        <a:rPr lang="da-DK" b="0" i="1" smtClean="0">
                          <a:latin typeface="Cambria Math"/>
                          <a:ea typeface="Cambria Math"/>
                        </a:rPr>
                        <m:t>𝑦</m:t>
                      </m:r>
                      <m:r>
                        <a:rPr lang="da-DK" b="0" i="1" smtClean="0">
                          <a:latin typeface="Cambria Math"/>
                          <a:ea typeface="Cambria Math"/>
                        </a:rPr>
                        <m:t>−</m:t>
                      </m:r>
                      <m:f>
                        <m:fPr>
                          <m:ctrlPr>
                            <a:rPr lang="da-DK" b="0" i="1" smtClean="0">
                              <a:latin typeface="Cambria Math"/>
                              <a:ea typeface="Cambria Math"/>
                            </a:rPr>
                          </m:ctrlPr>
                        </m:fPr>
                        <m:num>
                          <m:r>
                            <a:rPr lang="da-DK" b="0" i="1" smtClean="0">
                              <a:latin typeface="Cambria Math"/>
                              <a:ea typeface="Cambria Math"/>
                            </a:rPr>
                            <m:t>1</m:t>
                          </m:r>
                        </m:num>
                        <m:den>
                          <m:r>
                            <a:rPr lang="da-DK" b="0" i="1" smtClean="0">
                              <a:latin typeface="Cambria Math"/>
                              <a:ea typeface="Cambria Math"/>
                            </a:rPr>
                            <m:t>2</m:t>
                          </m:r>
                        </m:den>
                      </m:f>
                      <m:func>
                        <m:funcPr>
                          <m:ctrlPr>
                            <a:rPr lang="da-DK" b="0" i="1" smtClean="0">
                              <a:latin typeface="Cambria Math"/>
                              <a:ea typeface="Cambria Math"/>
                            </a:rPr>
                          </m:ctrlPr>
                        </m:funcPr>
                        <m:fName>
                          <m:r>
                            <m:rPr>
                              <m:sty m:val="p"/>
                            </m:rPr>
                            <a:rPr lang="da-DK" b="0" i="0" smtClean="0">
                              <a:latin typeface="Cambria Math"/>
                              <a:ea typeface="Cambria Math"/>
                            </a:rPr>
                            <m:t>log</m:t>
                          </m:r>
                        </m:fName>
                        <m:e>
                          <m:d>
                            <m:dPr>
                              <m:begChr m:val="|"/>
                              <m:endChr m:val="|"/>
                              <m:ctrlPr>
                                <a:rPr lang="da-DK" b="0" i="1" smtClean="0">
                                  <a:latin typeface="Cambria Math"/>
                                  <a:ea typeface="Cambria Math"/>
                                </a:rPr>
                              </m:ctrlPr>
                            </m:dPr>
                            <m:e>
                              <m:r>
                                <a:rPr lang="da-DK" i="1">
                                  <a:latin typeface="Cambria Math"/>
                                  <a:ea typeface="Cambria Math"/>
                                </a:rPr>
                                <m:t>𝐾</m:t>
                              </m:r>
                              <m:r>
                                <a:rPr lang="da-DK" i="1">
                                  <a:latin typeface="Cambria Math"/>
                                  <a:ea typeface="Cambria Math"/>
                                </a:rPr>
                                <m:t>+</m:t>
                              </m:r>
                              <m:sSubSup>
                                <m:sSubSupPr>
                                  <m:ctrlPr>
                                    <a:rPr lang="da-DK" i="1">
                                      <a:latin typeface="Cambria Math"/>
                                      <a:ea typeface="Cambria Math"/>
                                    </a:rPr>
                                  </m:ctrlPr>
                                </m:sSubSupPr>
                                <m:e>
                                  <m:r>
                                    <a:rPr lang="da-DK" i="1">
                                      <a:latin typeface="Cambria Math"/>
                                      <a:ea typeface="Cambria Math"/>
                                    </a:rPr>
                                    <m:t>𝜎</m:t>
                                  </m:r>
                                </m:e>
                                <m:sub>
                                  <m:r>
                                    <a:rPr lang="da-DK" i="1">
                                      <a:latin typeface="Cambria Math"/>
                                      <a:ea typeface="Cambria Math"/>
                                    </a:rPr>
                                    <m:t>𝑛</m:t>
                                  </m:r>
                                </m:sub>
                                <m:sup>
                                  <m:r>
                                    <a:rPr lang="da-DK" i="1">
                                      <a:latin typeface="Cambria Math"/>
                                      <a:ea typeface="Cambria Math"/>
                                    </a:rPr>
                                    <m:t>2</m:t>
                                  </m:r>
                                </m:sup>
                              </m:sSubSup>
                              <m:r>
                                <a:rPr lang="da-DK" i="1">
                                  <a:latin typeface="Cambria Math"/>
                                  <a:ea typeface="Cambria Math"/>
                                </a:rPr>
                                <m:t>𝐼</m:t>
                              </m:r>
                            </m:e>
                          </m:d>
                        </m:e>
                      </m:func>
                      <m:r>
                        <a:rPr lang="da-DK" b="0" i="1" smtClean="0">
                          <a:latin typeface="Cambria Math"/>
                          <a:ea typeface="Cambria Math"/>
                        </a:rPr>
                        <m:t>−</m:t>
                      </m:r>
                      <m:f>
                        <m:fPr>
                          <m:ctrlPr>
                            <a:rPr lang="da-DK" b="0" i="1" smtClean="0">
                              <a:latin typeface="Cambria Math"/>
                              <a:ea typeface="Cambria Math"/>
                            </a:rPr>
                          </m:ctrlPr>
                        </m:fPr>
                        <m:num>
                          <m:r>
                            <a:rPr lang="da-DK" b="0" i="1" smtClean="0">
                              <a:latin typeface="Cambria Math"/>
                              <a:ea typeface="Cambria Math"/>
                            </a:rPr>
                            <m:t>𝑁</m:t>
                          </m:r>
                        </m:num>
                        <m:den>
                          <m:r>
                            <a:rPr lang="da-DK" b="0" i="1" smtClean="0">
                              <a:latin typeface="Cambria Math"/>
                              <a:ea typeface="Cambria Math"/>
                            </a:rPr>
                            <m:t>2</m:t>
                          </m:r>
                        </m:den>
                      </m:f>
                      <m:func>
                        <m:funcPr>
                          <m:ctrlPr>
                            <a:rPr lang="da-DK" b="0" i="1" smtClean="0">
                              <a:latin typeface="Cambria Math"/>
                              <a:ea typeface="Cambria Math"/>
                            </a:rPr>
                          </m:ctrlPr>
                        </m:funcPr>
                        <m:fName>
                          <m:r>
                            <m:rPr>
                              <m:sty m:val="p"/>
                            </m:rPr>
                            <a:rPr lang="da-DK" b="0" i="0" smtClean="0">
                              <a:latin typeface="Cambria Math"/>
                              <a:ea typeface="Cambria Math"/>
                            </a:rPr>
                            <m:t>log</m:t>
                          </m:r>
                        </m:fName>
                        <m:e>
                          <m:r>
                            <a:rPr lang="da-DK" b="0" i="1" smtClean="0">
                              <a:latin typeface="Cambria Math"/>
                              <a:ea typeface="Cambria Math"/>
                            </a:rPr>
                            <m:t>(2</m:t>
                          </m:r>
                          <m:r>
                            <a:rPr lang="da-DK" b="0" i="1" smtClean="0">
                              <a:latin typeface="Cambria Math"/>
                              <a:ea typeface="Cambria Math"/>
                            </a:rPr>
                            <m:t>𝜋</m:t>
                          </m:r>
                          <m:r>
                            <a:rPr lang="da-DK" b="0" i="1" smtClean="0">
                              <a:latin typeface="Cambria Math"/>
                              <a:ea typeface="Cambria Math"/>
                            </a:rPr>
                            <m:t>)</m:t>
                          </m:r>
                        </m:e>
                      </m:func>
                    </m:oMath>
                  </m:oMathPara>
                </a14:m>
                <a:endParaRPr lang="da-DK" dirty="0"/>
              </a:p>
            </p:txBody>
          </p:sp>
        </mc:Choice>
        <mc:Fallback>
          <p:sp>
            <p:nvSpPr>
              <p:cNvPr id="4" name="Rektangel 3"/>
              <p:cNvSpPr>
                <a:spLocks noRot="1" noChangeAspect="1" noMove="1" noResize="1" noEditPoints="1" noAdjustHandles="1" noChangeArrowheads="1" noChangeShapeType="1" noTextEdit="1"/>
              </p:cNvSpPr>
              <p:nvPr/>
            </p:nvSpPr>
            <p:spPr>
              <a:xfrm>
                <a:off x="237864" y="2780928"/>
                <a:ext cx="8728736" cy="610936"/>
              </a:xfrm>
              <a:prstGeom prst="rect">
                <a:avLst/>
              </a:prstGeom>
              <a:blipFill rotWithShape="1">
                <a:blip r:embed="rId3"/>
                <a:stretch>
                  <a:fillRect/>
                </a:stretch>
              </a:blipFill>
            </p:spPr>
            <p:txBody>
              <a:bodyPr/>
              <a:lstStyle/>
              <a:p>
                <a:r>
                  <a:rPr lang="da-DK">
                    <a:noFill/>
                  </a:rPr>
                  <a:t> </a:t>
                </a:r>
              </a:p>
            </p:txBody>
          </p:sp>
        </mc:Fallback>
      </mc:AlternateContent>
      <mc:AlternateContent xmlns:mc="http://schemas.openxmlformats.org/markup-compatibility/2006">
        <mc:Choice xmlns:a14="http://schemas.microsoft.com/office/drawing/2010/main" Requires="a14">
          <p:sp>
            <p:nvSpPr>
              <p:cNvPr id="5" name="Rektangel 4"/>
              <p:cNvSpPr/>
              <p:nvPr/>
            </p:nvSpPr>
            <p:spPr>
              <a:xfrm>
                <a:off x="1259632" y="5229200"/>
                <a:ext cx="5118516" cy="84856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da-DK" b="0" i="1" smtClean="0">
                              <a:latin typeface="Cambria Math"/>
                              <a:ea typeface="Cambria Math"/>
                            </a:rPr>
                          </m:ctrlPr>
                        </m:dPr>
                        <m:e>
                          <m:r>
                            <a:rPr lang="da-DK" b="0" i="1" smtClean="0">
                              <a:latin typeface="Cambria Math"/>
                              <a:ea typeface="Cambria Math"/>
                            </a:rPr>
                            <m:t>𝑙</m:t>
                          </m:r>
                          <m:r>
                            <a:rPr lang="da-DK" b="0" i="1" smtClean="0">
                              <a:latin typeface="Cambria Math"/>
                              <a:ea typeface="Cambria Math"/>
                            </a:rPr>
                            <m:t>,</m:t>
                          </m:r>
                          <m:r>
                            <a:rPr lang="da-DK" b="0" i="1" smtClean="0">
                              <a:latin typeface="Cambria Math"/>
                              <a:ea typeface="Cambria Math"/>
                            </a:rPr>
                            <m:t>𝑜</m:t>
                          </m:r>
                          <m:r>
                            <a:rPr lang="da-DK" b="0" i="1" smtClean="0">
                              <a:latin typeface="Cambria Math"/>
                              <a:ea typeface="Cambria Math"/>
                            </a:rPr>
                            <m:t>,</m:t>
                          </m:r>
                          <m:r>
                            <a:rPr lang="da-DK" b="0" i="1" smtClean="0">
                              <a:latin typeface="Cambria Math"/>
                              <a:ea typeface="Cambria Math"/>
                            </a:rPr>
                            <m:t>𝑛</m:t>
                          </m:r>
                        </m:e>
                      </m:d>
                      <m:r>
                        <a:rPr lang="da-DK" i="1">
                          <a:latin typeface="Cambria Math"/>
                          <a:ea typeface="Cambria Math"/>
                        </a:rPr>
                        <m:t>∈</m:t>
                      </m:r>
                      <m:func>
                        <m:funcPr>
                          <m:ctrlPr>
                            <a:rPr lang="da-DK" i="1" smtClean="0">
                              <a:latin typeface="Cambria Math"/>
                              <a:ea typeface="Cambria Math"/>
                            </a:rPr>
                          </m:ctrlPr>
                        </m:funcPr>
                        <m:fName>
                          <m:r>
                            <m:rPr>
                              <m:sty m:val="p"/>
                            </m:rPr>
                            <a:rPr lang="da-DK" b="0" i="0" smtClean="0">
                              <a:latin typeface="Cambria Math"/>
                              <a:ea typeface="Cambria Math"/>
                            </a:rPr>
                            <m:t>arg</m:t>
                          </m:r>
                        </m:fName>
                        <m:e>
                          <m:func>
                            <m:funcPr>
                              <m:ctrlPr>
                                <a:rPr lang="da-DK" i="1" smtClean="0">
                                  <a:latin typeface="Cambria Math"/>
                                  <a:ea typeface="Cambria Math"/>
                                </a:rPr>
                              </m:ctrlPr>
                            </m:funcPr>
                            <m:fName>
                              <m:limLow>
                                <m:limLowPr>
                                  <m:ctrlPr>
                                    <a:rPr lang="da-DK" i="1" smtClean="0">
                                      <a:latin typeface="Cambria Math"/>
                                      <a:ea typeface="Cambria Math"/>
                                    </a:rPr>
                                  </m:ctrlPr>
                                </m:limLowPr>
                                <m:e>
                                  <m:r>
                                    <m:rPr>
                                      <m:sty m:val="p"/>
                                    </m:rPr>
                                    <a:rPr lang="da-DK" i="0" smtClean="0">
                                      <a:latin typeface="Cambria Math"/>
                                      <a:ea typeface="Cambria Math"/>
                                    </a:rPr>
                                    <m:t>max</m:t>
                                  </m:r>
                                </m:e>
                                <m:lim>
                                  <m:r>
                                    <a:rPr lang="da-DK" b="0" i="1" smtClean="0">
                                      <a:latin typeface="Cambria Math"/>
                                      <a:ea typeface="Cambria Math"/>
                                    </a:rPr>
                                    <m:t>𝑙</m:t>
                                  </m:r>
                                  <m:r>
                                    <a:rPr lang="da-DK" b="0" i="1" smtClean="0">
                                      <a:latin typeface="Cambria Math"/>
                                      <a:ea typeface="Cambria Math"/>
                                    </a:rPr>
                                    <m:t>,</m:t>
                                  </m:r>
                                  <m:r>
                                    <a:rPr lang="da-DK" b="0" i="1" smtClean="0">
                                      <a:latin typeface="Cambria Math"/>
                                      <a:ea typeface="Cambria Math"/>
                                    </a:rPr>
                                    <m:t>𝑜</m:t>
                                  </m:r>
                                  <m:r>
                                    <a:rPr lang="da-DK" b="0" i="1" smtClean="0">
                                      <a:latin typeface="Cambria Math"/>
                                      <a:ea typeface="Cambria Math"/>
                                    </a:rPr>
                                    <m:t>,</m:t>
                                  </m:r>
                                  <m:r>
                                    <a:rPr lang="da-DK" b="0" i="1" smtClean="0">
                                      <a:latin typeface="Cambria Math"/>
                                      <a:ea typeface="Cambria Math"/>
                                    </a:rPr>
                                    <m:t>𝑛</m:t>
                                  </m:r>
                                </m:lim>
                              </m:limLow>
                            </m:fName>
                            <m:e>
                              <m:r>
                                <a:rPr lang="da-DK" b="0" i="1" smtClean="0">
                                  <a:latin typeface="Cambria Math"/>
                                  <a:ea typeface="Cambria Math"/>
                                </a:rPr>
                                <m:t>{</m:t>
                              </m:r>
                              <m:nary>
                                <m:naryPr>
                                  <m:chr m:val="∑"/>
                                  <m:ctrlPr>
                                    <a:rPr lang="da-DK" b="0" i="1" smtClean="0">
                                      <a:latin typeface="Cambria Math"/>
                                      <a:ea typeface="Cambria Math"/>
                                    </a:rPr>
                                  </m:ctrlPr>
                                </m:naryPr>
                                <m:sub>
                                  <m:r>
                                    <m:rPr>
                                      <m:brk m:alnAt="23"/>
                                    </m:rPr>
                                    <a:rPr lang="da-DK" b="0" i="1" smtClean="0">
                                      <a:latin typeface="Cambria Math"/>
                                      <a:ea typeface="Cambria Math"/>
                                    </a:rPr>
                                    <m:t>𝑖</m:t>
                                  </m:r>
                                  <m:r>
                                    <a:rPr lang="da-DK" b="0" i="1" smtClean="0">
                                      <a:latin typeface="Cambria Math"/>
                                      <a:ea typeface="Cambria Math"/>
                                    </a:rPr>
                                    <m:t>=1</m:t>
                                  </m:r>
                                </m:sub>
                                <m:sup>
                                  <m:r>
                                    <a:rPr lang="da-DK" b="0" i="1" smtClean="0">
                                      <a:latin typeface="Cambria Math"/>
                                      <a:ea typeface="Cambria Math"/>
                                    </a:rPr>
                                    <m:t>𝑛</m:t>
                                  </m:r>
                                </m:sup>
                                <m:e>
                                  <m:d>
                                    <m:dPr>
                                      <m:begChr m:val="["/>
                                      <m:endChr m:val="]"/>
                                      <m:ctrlPr>
                                        <a:rPr lang="da-DK" b="0" i="1" smtClean="0">
                                          <a:latin typeface="Cambria Math"/>
                                          <a:ea typeface="Cambria Math"/>
                                        </a:rPr>
                                      </m:ctrlPr>
                                    </m:dPr>
                                    <m:e>
                                      <m:func>
                                        <m:funcPr>
                                          <m:ctrlPr>
                                            <a:rPr lang="da-DK" b="0" i="1" smtClean="0">
                                              <a:latin typeface="Cambria Math"/>
                                              <a:ea typeface="Cambria Math"/>
                                            </a:rPr>
                                          </m:ctrlPr>
                                        </m:funcPr>
                                        <m:fName>
                                          <m:r>
                                            <m:rPr>
                                              <m:sty m:val="p"/>
                                            </m:rPr>
                                            <a:rPr lang="da-DK" b="0" i="0" smtClean="0">
                                              <a:latin typeface="Cambria Math"/>
                                              <a:ea typeface="Cambria Math"/>
                                            </a:rPr>
                                            <m:t>log</m:t>
                                          </m:r>
                                        </m:fName>
                                        <m:e>
                                          <m:r>
                                            <a:rPr lang="da-DK" b="0" i="1" smtClean="0">
                                              <a:latin typeface="Cambria Math"/>
                                              <a:ea typeface="Cambria Math"/>
                                            </a:rPr>
                                            <m:t>𝑝</m:t>
                                          </m:r>
                                          <m:d>
                                            <m:dPr>
                                              <m:ctrlPr>
                                                <a:rPr lang="da-DK" b="0" i="1" smtClean="0">
                                                  <a:latin typeface="Cambria Math"/>
                                                  <a:ea typeface="Cambria Math"/>
                                                </a:rPr>
                                              </m:ctrlPr>
                                            </m:dPr>
                                            <m:e>
                                              <m:sSub>
                                                <m:sSubPr>
                                                  <m:ctrlPr>
                                                    <a:rPr lang="da-DK" b="0" i="1" smtClean="0">
                                                      <a:latin typeface="Cambria Math"/>
                                                      <a:ea typeface="Cambria Math"/>
                                                    </a:rPr>
                                                  </m:ctrlPr>
                                                </m:sSubPr>
                                                <m:e>
                                                  <m:r>
                                                    <a:rPr lang="da-DK" b="0" i="1" smtClean="0">
                                                      <a:latin typeface="Cambria Math"/>
                                                      <a:ea typeface="Cambria Math"/>
                                                    </a:rPr>
                                                    <m:t>𝐷</m:t>
                                                  </m:r>
                                                </m:e>
                                                <m:sub>
                                                  <m:r>
                                                    <a:rPr lang="da-DK" b="0" i="1" smtClean="0">
                                                      <a:latin typeface="Cambria Math"/>
                                                      <a:ea typeface="Cambria Math"/>
                                                    </a:rPr>
                                                    <m:t>𝑖</m:t>
                                                  </m:r>
                                                </m:sub>
                                              </m:sSub>
                                            </m:e>
                                            <m:e>
                                              <m:r>
                                                <a:rPr lang="da-DK" b="0" i="1" smtClean="0">
                                                  <a:latin typeface="Cambria Math"/>
                                                  <a:ea typeface="Cambria Math"/>
                                                </a:rPr>
                                                <m:t>𝑙</m:t>
                                              </m:r>
                                              <m:r>
                                                <a:rPr lang="da-DK" b="0" i="1" smtClean="0">
                                                  <a:latin typeface="Cambria Math"/>
                                                  <a:ea typeface="Cambria Math"/>
                                                </a:rPr>
                                                <m:t>,</m:t>
                                              </m:r>
                                              <m:r>
                                                <a:rPr lang="da-DK" b="0" i="1" smtClean="0">
                                                  <a:latin typeface="Cambria Math"/>
                                                  <a:ea typeface="Cambria Math"/>
                                                </a:rPr>
                                                <m:t>𝑜</m:t>
                                              </m:r>
                                              <m:r>
                                                <a:rPr lang="da-DK" b="0" i="1" smtClean="0">
                                                  <a:latin typeface="Cambria Math"/>
                                                  <a:ea typeface="Cambria Math"/>
                                                </a:rPr>
                                                <m:t>,</m:t>
                                              </m:r>
                                              <m:r>
                                                <a:rPr lang="da-DK" b="0" i="1" smtClean="0">
                                                  <a:latin typeface="Cambria Math"/>
                                                  <a:ea typeface="Cambria Math"/>
                                                </a:rPr>
                                                <m:t>𝑛</m:t>
                                              </m:r>
                                            </m:e>
                                          </m:d>
                                        </m:e>
                                      </m:func>
                                    </m:e>
                                  </m:d>
                                  <m:r>
                                    <a:rPr lang="da-DK" b="0" i="1" smtClean="0">
                                      <a:latin typeface="Cambria Math"/>
                                      <a:ea typeface="Cambria Math"/>
                                    </a:rPr>
                                    <m:t>+</m:t>
                                  </m:r>
                                  <m:func>
                                    <m:funcPr>
                                      <m:ctrlPr>
                                        <a:rPr lang="da-DK" b="0" i="1" smtClean="0">
                                          <a:latin typeface="Cambria Math"/>
                                          <a:ea typeface="Cambria Math"/>
                                        </a:rPr>
                                      </m:ctrlPr>
                                    </m:funcPr>
                                    <m:fName>
                                      <m:r>
                                        <m:rPr>
                                          <m:sty m:val="p"/>
                                        </m:rPr>
                                        <a:rPr lang="da-DK" b="0" i="0" smtClean="0">
                                          <a:latin typeface="Cambria Math"/>
                                          <a:ea typeface="Cambria Math"/>
                                        </a:rPr>
                                        <m:t>log</m:t>
                                      </m:r>
                                    </m:fName>
                                    <m:e>
                                      <m:r>
                                        <a:rPr lang="da-DK" b="0" i="1" smtClean="0">
                                          <a:latin typeface="Cambria Math"/>
                                          <a:ea typeface="Cambria Math"/>
                                        </a:rPr>
                                        <m:t>𝑝</m:t>
                                      </m:r>
                                      <m:r>
                                        <a:rPr lang="da-DK" b="0" i="1" smtClean="0">
                                          <a:latin typeface="Cambria Math"/>
                                          <a:ea typeface="Cambria Math"/>
                                        </a:rPr>
                                        <m:t>(</m:t>
                                      </m:r>
                                      <m:r>
                                        <a:rPr lang="da-DK" b="0" i="1" smtClean="0">
                                          <a:latin typeface="Cambria Math"/>
                                          <a:ea typeface="Cambria Math"/>
                                        </a:rPr>
                                        <m:t>𝑙</m:t>
                                      </m:r>
                                      <m:r>
                                        <a:rPr lang="da-DK" b="0" i="1" smtClean="0">
                                          <a:latin typeface="Cambria Math"/>
                                          <a:ea typeface="Cambria Math"/>
                                        </a:rPr>
                                        <m:t>)</m:t>
                                      </m:r>
                                    </m:e>
                                  </m:func>
                                </m:e>
                              </m:nary>
                              <m:r>
                                <a:rPr lang="da-DK" b="0" i="1" smtClean="0">
                                  <a:latin typeface="Cambria Math"/>
                                  <a:ea typeface="Cambria Math"/>
                                </a:rPr>
                                <m:t>}</m:t>
                              </m:r>
                            </m:e>
                          </m:func>
                        </m:e>
                      </m:func>
                    </m:oMath>
                  </m:oMathPara>
                </a14:m>
                <a:endParaRPr lang="da-DK" dirty="0"/>
              </a:p>
            </p:txBody>
          </p:sp>
        </mc:Choice>
        <mc:Fallback>
          <p:sp>
            <p:nvSpPr>
              <p:cNvPr id="5" name="Rektangel 4"/>
              <p:cNvSpPr>
                <a:spLocks noRot="1" noChangeAspect="1" noMove="1" noResize="1" noEditPoints="1" noAdjustHandles="1" noChangeArrowheads="1" noChangeShapeType="1" noTextEdit="1"/>
              </p:cNvSpPr>
              <p:nvPr/>
            </p:nvSpPr>
            <p:spPr>
              <a:xfrm>
                <a:off x="1259632" y="5229200"/>
                <a:ext cx="5118516" cy="848566"/>
              </a:xfrm>
              <a:prstGeom prst="rect">
                <a:avLst/>
              </a:prstGeom>
              <a:blipFill rotWithShape="1">
                <a:blip r:embed="rId4"/>
                <a:stretch>
                  <a:fillRect/>
                </a:stretch>
              </a:blipFill>
            </p:spPr>
            <p:txBody>
              <a:bodyPr/>
              <a:lstStyle/>
              <a:p>
                <a:r>
                  <a:rPr lang="da-DK">
                    <a:noFill/>
                  </a:rPr>
                  <a:t> </a:t>
                </a:r>
              </a:p>
            </p:txBody>
          </p:sp>
        </mc:Fallback>
      </mc:AlternateContent>
    </p:spTree>
    <p:extLst>
      <p:ext uri="{BB962C8B-B14F-4D97-AF65-F5344CB8AC3E}">
        <p14:creationId xmlns:p14="http://schemas.microsoft.com/office/powerpoint/2010/main" val="1392460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470025"/>
          </a:xfrm>
        </p:spPr>
        <p:txBody>
          <a:bodyPr>
            <a:noAutofit/>
          </a:bodyPr>
          <a:lstStyle/>
          <a:p>
            <a:r>
              <a:rPr lang="en-US" sz="4800" dirty="0" smtClean="0"/>
              <a:t>Active ML &amp; Agency </a:t>
            </a:r>
            <a:br>
              <a:rPr lang="en-US" sz="4800" dirty="0" smtClean="0"/>
            </a:br>
            <a:r>
              <a:rPr lang="en-US" sz="4800" dirty="0" smtClean="0"/>
              <a:t>Bayesian optimization (Q3)</a:t>
            </a:r>
            <a:endParaRPr lang="da-DK" sz="4800" dirty="0"/>
          </a:p>
        </p:txBody>
      </p:sp>
      <p:sp>
        <p:nvSpPr>
          <p:cNvPr id="3" name="Undertitel 2"/>
          <p:cNvSpPr>
            <a:spLocks noGrp="1"/>
          </p:cNvSpPr>
          <p:nvPr>
            <p:ph type="subTitle" idx="1"/>
          </p:nvPr>
        </p:nvSpPr>
        <p:spPr>
          <a:xfrm>
            <a:off x="1371600" y="2492896"/>
            <a:ext cx="6400800" cy="936104"/>
          </a:xfrm>
        </p:spPr>
        <p:txBody>
          <a:bodyPr>
            <a:normAutofit/>
          </a:bodyPr>
          <a:lstStyle/>
          <a:p>
            <a:r>
              <a:rPr lang="da-DK" sz="4000" b="1" dirty="0" err="1" smtClean="0">
                <a:solidFill>
                  <a:schemeClr val="bg1"/>
                </a:solidFill>
              </a:rPr>
              <a:t>goal</a:t>
            </a:r>
            <a:r>
              <a:rPr lang="da-DK" sz="4000" b="1" dirty="0" smtClean="0">
                <a:solidFill>
                  <a:schemeClr val="bg1"/>
                </a:solidFill>
              </a:rPr>
              <a:t> &amp; </a:t>
            </a:r>
            <a:r>
              <a:rPr lang="da-DK" sz="4000" b="1" dirty="0" err="1" smtClean="0">
                <a:solidFill>
                  <a:schemeClr val="bg1"/>
                </a:solidFill>
              </a:rPr>
              <a:t>improvements</a:t>
            </a:r>
            <a:endParaRPr lang="da-DK" sz="4000" dirty="0">
              <a:solidFill>
                <a:schemeClr val="bg1"/>
              </a:solidFill>
            </a:endParaRPr>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7" name="Tekstboks 6"/>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8" name="Tekstboks 7"/>
          <p:cNvSpPr txBox="1"/>
          <p:nvPr/>
        </p:nvSpPr>
        <p:spPr>
          <a:xfrm>
            <a:off x="2483768" y="5745450"/>
            <a:ext cx="4032448" cy="707886"/>
          </a:xfrm>
          <a:prstGeom prst="rect">
            <a:avLst/>
          </a:prstGeom>
          <a:noFill/>
        </p:spPr>
        <p:txBody>
          <a:bodyPr wrap="square" rtlCol="0">
            <a:spAutoFit/>
          </a:bodyPr>
          <a:lstStyle/>
          <a:p>
            <a:pPr algn="ctr"/>
            <a:r>
              <a:rPr lang="da-DK" sz="2000" dirty="0" smtClean="0"/>
              <a:t>Danmarks Tekniske Universitet </a:t>
            </a:r>
          </a:p>
          <a:p>
            <a:pPr algn="ctr"/>
            <a:r>
              <a:rPr lang="da-DK" sz="2000" dirty="0" smtClean="0"/>
              <a:t>Eksamen forår 2021</a:t>
            </a:r>
          </a:p>
        </p:txBody>
      </p:sp>
      <p:pic>
        <p:nvPicPr>
          <p:cNvPr id="9" name="Picture 6" descr="DTU Design Gu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655568"/>
            <a:ext cx="596281" cy="86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502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t>Active ML &amp; Agency (Q3)</a:t>
            </a:r>
            <a:br>
              <a:rPr lang="en-US" b="1" dirty="0" smtClean="0"/>
            </a:br>
            <a:r>
              <a:rPr lang="da-DK" sz="3600" dirty="0" err="1" smtClean="0">
                <a:solidFill>
                  <a:schemeClr val="tx1">
                    <a:lumMod val="50000"/>
                    <a:lumOff val="50000"/>
                  </a:schemeClr>
                </a:solidFill>
              </a:rPr>
              <a:t>Bayesian</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optimization</a:t>
            </a:r>
            <a:r>
              <a:rPr lang="da-DK" sz="3600" dirty="0" smtClean="0">
                <a:solidFill>
                  <a:schemeClr val="tx1">
                    <a:lumMod val="50000"/>
                    <a:lumOff val="50000"/>
                  </a:schemeClr>
                </a:solidFill>
              </a:rPr>
              <a:t> – </a:t>
            </a:r>
            <a:r>
              <a:rPr lang="da-DK" sz="3600" dirty="0" err="1" smtClean="0">
                <a:solidFill>
                  <a:schemeClr val="tx1">
                    <a:lumMod val="50000"/>
                    <a:lumOff val="50000"/>
                  </a:schemeClr>
                </a:solidFill>
              </a:rPr>
              <a:t>goal</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improvements</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229600" cy="604664"/>
          </a:xfrm>
        </p:spPr>
        <p:txBody>
          <a:bodyPr/>
          <a:lstStyle/>
          <a:p>
            <a:r>
              <a:rPr lang="en-US" dirty="0" smtClean="0"/>
              <a:t>Main goal of Bayesian optimization</a:t>
            </a:r>
            <a:endParaRPr lang="da-DK" dirty="0"/>
          </a:p>
        </p:txBody>
      </p:sp>
      <p:sp>
        <p:nvSpPr>
          <p:cNvPr id="4" name="Rektangel 3"/>
          <p:cNvSpPr/>
          <p:nvPr/>
        </p:nvSpPr>
        <p:spPr>
          <a:xfrm>
            <a:off x="131411" y="2284073"/>
            <a:ext cx="5376693" cy="4401205"/>
          </a:xfrm>
          <a:prstGeom prst="rect">
            <a:avLst/>
          </a:prstGeom>
        </p:spPr>
        <p:txBody>
          <a:bodyPr wrap="square">
            <a:spAutoFit/>
          </a:bodyPr>
          <a:lstStyle/>
          <a:p>
            <a:r>
              <a:rPr lang="en-GB" sz="2000" dirty="0"/>
              <a:t>The main goal of BO is to find the optimum of some objective function</a:t>
            </a:r>
            <a:r>
              <a:rPr lang="en-GB" sz="2000" dirty="0" smtClean="0"/>
              <a:t>.</a:t>
            </a:r>
          </a:p>
          <a:p>
            <a:endParaRPr lang="en-GB" sz="2000" dirty="0"/>
          </a:p>
          <a:p>
            <a:r>
              <a:rPr lang="en-GB" sz="2000" dirty="0"/>
              <a:t>BO is useful when the target function is costly to evaluate and/or when </a:t>
            </a:r>
            <a:r>
              <a:rPr lang="en-GB" sz="2000" dirty="0" smtClean="0"/>
              <a:t>gradients/symbolic-forms </a:t>
            </a:r>
            <a:r>
              <a:rPr lang="en-GB" sz="2000" dirty="0"/>
              <a:t>of the function are unknown (Black box function)</a:t>
            </a:r>
            <a:endParaRPr lang="en-GB" sz="2000" dirty="0" smtClean="0"/>
          </a:p>
          <a:p>
            <a:endParaRPr lang="en-US" sz="2000" dirty="0"/>
          </a:p>
          <a:p>
            <a:r>
              <a:rPr lang="en-US" sz="2000" dirty="0" smtClean="0"/>
              <a:t>Bayesian </a:t>
            </a:r>
            <a:r>
              <a:rPr lang="en-US" sz="2000" dirty="0"/>
              <a:t>optimization for function f proceeds by maintaining a probabilistic belief about f and designing a </a:t>
            </a:r>
            <a:r>
              <a:rPr lang="en-US" sz="2000" dirty="0" smtClean="0"/>
              <a:t>so called </a:t>
            </a:r>
            <a:r>
              <a:rPr lang="en-US" sz="2000" dirty="0"/>
              <a:t>acquisition function to determine, where to evaluate the function next. Bayesian optimization is well-suited to global optimization of expensive black-box function f</a:t>
            </a:r>
          </a:p>
          <a:p>
            <a:endParaRPr lang="en-US" sz="2000" dirty="0"/>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6" name="Tekstboks 5"/>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9335" y="2310036"/>
            <a:ext cx="28956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47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(Q3)</a:t>
            </a:r>
            <a:br>
              <a:rPr lang="en-US" b="1" dirty="0" smtClean="0"/>
            </a:br>
            <a:r>
              <a:rPr lang="da-DK" sz="3600" dirty="0" err="1" smtClean="0">
                <a:solidFill>
                  <a:schemeClr val="tx1">
                    <a:lumMod val="50000"/>
                    <a:lumOff val="50000"/>
                  </a:schemeClr>
                </a:solidFill>
              </a:rPr>
              <a:t>Bayesian</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optimization</a:t>
            </a:r>
            <a:r>
              <a:rPr lang="da-DK" sz="3600" dirty="0" smtClean="0">
                <a:solidFill>
                  <a:schemeClr val="tx1">
                    <a:lumMod val="50000"/>
                    <a:lumOff val="50000"/>
                  </a:schemeClr>
                </a:solidFill>
              </a:rPr>
              <a:t> – </a:t>
            </a:r>
            <a:r>
              <a:rPr lang="da-DK" sz="3600" dirty="0" err="1" smtClean="0">
                <a:solidFill>
                  <a:schemeClr val="tx1">
                    <a:lumMod val="50000"/>
                    <a:lumOff val="50000"/>
                  </a:schemeClr>
                </a:solidFill>
              </a:rPr>
              <a:t>goal</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improvements</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229600" cy="2188840"/>
          </a:xfrm>
        </p:spPr>
        <p:txBody>
          <a:bodyPr/>
          <a:lstStyle/>
          <a:p>
            <a:r>
              <a:rPr lang="en-US" dirty="0" smtClean="0"/>
              <a:t>Expected improvement acquisition function</a:t>
            </a:r>
            <a:endParaRPr lang="da-DK" dirty="0"/>
          </a:p>
        </p:txBody>
      </p:sp>
      <p:sp>
        <p:nvSpPr>
          <p:cNvPr id="4" name="Tekstboks 3"/>
          <p:cNvSpPr txBox="1"/>
          <p:nvPr/>
        </p:nvSpPr>
        <p:spPr>
          <a:xfrm>
            <a:off x="2421865" y="2853938"/>
            <a:ext cx="7560840" cy="369332"/>
          </a:xfrm>
          <a:prstGeom prst="rect">
            <a:avLst/>
          </a:prstGeom>
          <a:noFill/>
        </p:spPr>
        <p:txBody>
          <a:bodyPr wrap="square" rtlCol="0">
            <a:spAutoFit/>
          </a:bodyPr>
          <a:lstStyle/>
          <a:p>
            <a:r>
              <a:rPr lang="en-US" dirty="0" smtClean="0"/>
              <a:t>EI </a:t>
            </a:r>
            <a:r>
              <a:rPr lang="en-US" dirty="0" smtClean="0"/>
              <a:t>is defined as:</a:t>
            </a:r>
            <a:endParaRPr lang="da-DK" dirty="0"/>
          </a:p>
        </p:txBody>
      </p:sp>
      <mc:AlternateContent xmlns:mc="http://schemas.openxmlformats.org/markup-compatibility/2006" xmlns:a14="http://schemas.microsoft.com/office/drawing/2010/main">
        <mc:Choice Requires="a14">
          <p:sp>
            <p:nvSpPr>
              <p:cNvPr id="5" name="Rektangel 4"/>
              <p:cNvSpPr/>
              <p:nvPr/>
            </p:nvSpPr>
            <p:spPr>
              <a:xfrm>
                <a:off x="2483768" y="3212976"/>
                <a:ext cx="4572000" cy="52443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da-DK" b="0" i="1" smtClean="0">
                          <a:latin typeface="Cambria Math"/>
                        </a:rPr>
                        <m:t>𝐸𝐼</m:t>
                      </m:r>
                      <m:d>
                        <m:dPr>
                          <m:ctrlPr>
                            <a:rPr lang="da-DK" b="0" i="1" smtClean="0">
                              <a:latin typeface="Cambria Math"/>
                            </a:rPr>
                          </m:ctrlPr>
                        </m:dPr>
                        <m:e>
                          <m:r>
                            <a:rPr lang="da-DK" b="0" i="1" smtClean="0">
                              <a:latin typeface="Cambria Math"/>
                            </a:rPr>
                            <m:t>𝑥</m:t>
                          </m:r>
                        </m:e>
                      </m:d>
                      <m:r>
                        <a:rPr lang="da-DK" b="0" i="1" smtClean="0">
                          <a:latin typeface="Cambria Math"/>
                        </a:rPr>
                        <m:t>=</m:t>
                      </m:r>
                      <m:r>
                        <a:rPr lang="da-DK" b="0" i="1" smtClean="0">
                          <a:latin typeface="Cambria Math"/>
                          <a:ea typeface="Cambria Math"/>
                        </a:rPr>
                        <m:t>𝔼</m:t>
                      </m:r>
                      <m:r>
                        <a:rPr lang="da-DK" b="0" i="1" smtClean="0">
                          <a:latin typeface="Cambria Math"/>
                        </a:rPr>
                        <m:t> </m:t>
                      </m:r>
                      <m:d>
                        <m:dPr>
                          <m:begChr m:val="["/>
                          <m:endChr m:val="]"/>
                          <m:ctrlPr>
                            <a:rPr lang="da-DK" b="0" i="1" smtClean="0">
                              <a:latin typeface="Cambria Math"/>
                            </a:rPr>
                          </m:ctrlPr>
                        </m:dPr>
                        <m:e>
                          <m:func>
                            <m:funcPr>
                              <m:ctrlPr>
                                <a:rPr lang="da-DK" i="1">
                                  <a:latin typeface="Cambria Math"/>
                                </a:rPr>
                              </m:ctrlPr>
                            </m:funcPr>
                            <m:fName>
                              <m:limLow>
                                <m:limLowPr>
                                  <m:ctrlPr>
                                    <a:rPr lang="da-DK" i="1">
                                      <a:latin typeface="Cambria Math"/>
                                    </a:rPr>
                                  </m:ctrlPr>
                                </m:limLowPr>
                                <m:e>
                                  <m:r>
                                    <m:rPr>
                                      <m:sty m:val="p"/>
                                    </m:rPr>
                                    <a:rPr lang="da-DK">
                                      <a:latin typeface="Cambria Math"/>
                                    </a:rPr>
                                    <m:t>max</m:t>
                                  </m:r>
                                </m:e>
                                <m:lim>
                                  <m:r>
                                    <a:rPr lang="da-DK" i="1">
                                      <a:latin typeface="Cambria Math"/>
                                    </a:rPr>
                                    <m:t>𝑥</m:t>
                                  </m:r>
                                </m:lim>
                              </m:limLow>
                            </m:fName>
                            <m:e>
                              <m:r>
                                <a:rPr lang="da-DK" i="1">
                                  <a:latin typeface="Cambria Math"/>
                                </a:rPr>
                                <m:t>(0,</m:t>
                              </m:r>
                              <m:sSub>
                                <m:sSubPr>
                                  <m:ctrlPr>
                                    <a:rPr lang="da-DK" i="1">
                                      <a:latin typeface="Cambria Math"/>
                                    </a:rPr>
                                  </m:ctrlPr>
                                </m:sSubPr>
                                <m:e>
                                  <m:r>
                                    <a:rPr lang="da-DK" i="1">
                                      <a:latin typeface="Cambria Math"/>
                                    </a:rPr>
                                    <m:t>𝑓</m:t>
                                  </m:r>
                                </m:e>
                                <m:sub>
                                  <m:r>
                                    <a:rPr lang="da-DK" i="1">
                                      <a:latin typeface="Cambria Math"/>
                                    </a:rPr>
                                    <m:t>𝑡</m:t>
                                  </m:r>
                                  <m:r>
                                    <a:rPr lang="da-DK" i="1">
                                      <a:latin typeface="Cambria Math"/>
                                    </a:rPr>
                                    <m:t>+1</m:t>
                                  </m:r>
                                </m:sub>
                              </m:sSub>
                              <m:d>
                                <m:dPr>
                                  <m:ctrlPr>
                                    <a:rPr lang="da-DK" i="1">
                                      <a:latin typeface="Cambria Math"/>
                                    </a:rPr>
                                  </m:ctrlPr>
                                </m:dPr>
                                <m:e>
                                  <m:r>
                                    <a:rPr lang="da-DK" i="1">
                                      <a:latin typeface="Cambria Math"/>
                                    </a:rPr>
                                    <m:t>𝑥</m:t>
                                  </m:r>
                                </m:e>
                              </m:d>
                              <m:r>
                                <a:rPr lang="da-DK" i="1">
                                  <a:latin typeface="Cambria Math"/>
                                </a:rPr>
                                <m:t>−</m:t>
                              </m:r>
                              <m:r>
                                <a:rPr lang="da-DK" i="1">
                                  <a:latin typeface="Cambria Math"/>
                                </a:rPr>
                                <m:t>𝑓</m:t>
                              </m:r>
                              <m:d>
                                <m:dPr>
                                  <m:ctrlPr>
                                    <a:rPr lang="da-DK" i="1">
                                      <a:latin typeface="Cambria Math"/>
                                    </a:rPr>
                                  </m:ctrlPr>
                                </m:dPr>
                                <m:e>
                                  <m:sSup>
                                    <m:sSupPr>
                                      <m:ctrlPr>
                                        <a:rPr lang="da-DK" i="1">
                                          <a:latin typeface="Cambria Math"/>
                                        </a:rPr>
                                      </m:ctrlPr>
                                    </m:sSupPr>
                                    <m:e>
                                      <m:r>
                                        <a:rPr lang="da-DK" i="1">
                                          <a:latin typeface="Cambria Math"/>
                                        </a:rPr>
                                        <m:t>𝑥</m:t>
                                      </m:r>
                                    </m:e>
                                    <m:sup>
                                      <m:r>
                                        <a:rPr lang="da-DK" i="1">
                                          <a:latin typeface="Cambria Math"/>
                                        </a:rPr>
                                        <m:t>+</m:t>
                                      </m:r>
                                    </m:sup>
                                  </m:sSup>
                                </m:e>
                              </m:d>
                              <m:r>
                                <a:rPr lang="da-DK" i="1">
                                  <a:latin typeface="Cambria Math"/>
                                </a:rPr>
                                <m:t>)</m:t>
                              </m:r>
                            </m:e>
                          </m:func>
                        </m:e>
                      </m:d>
                    </m:oMath>
                  </m:oMathPara>
                </a14:m>
                <a:endParaRPr lang="da-DK" dirty="0"/>
              </a:p>
            </p:txBody>
          </p:sp>
        </mc:Choice>
        <mc:Fallback xmlns="">
          <p:sp>
            <p:nvSpPr>
              <p:cNvPr id="5" name="Rektangel 4"/>
              <p:cNvSpPr>
                <a:spLocks noRot="1" noChangeAspect="1" noMove="1" noResize="1" noEditPoints="1" noAdjustHandles="1" noChangeArrowheads="1" noChangeShapeType="1" noTextEdit="1"/>
              </p:cNvSpPr>
              <p:nvPr/>
            </p:nvSpPr>
            <p:spPr>
              <a:xfrm>
                <a:off x="2483768" y="3212976"/>
                <a:ext cx="4572000" cy="524439"/>
              </a:xfrm>
              <a:prstGeom prst="rect">
                <a:avLst/>
              </a:prstGeom>
              <a:blipFill rotWithShape="1">
                <a:blip r:embed="rId3"/>
                <a:stretch>
                  <a:fillRect/>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8" name="Rektangel 7"/>
              <p:cNvSpPr/>
              <p:nvPr/>
            </p:nvSpPr>
            <p:spPr>
              <a:xfrm>
                <a:off x="4376185" y="4221088"/>
                <a:ext cx="3652200" cy="7360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a-DK" b="0" i="1" smtClean="0">
                          <a:latin typeface="Cambria Math"/>
                        </a:rPr>
                        <m:t>𝑃𝐼</m:t>
                      </m:r>
                      <m:d>
                        <m:dPr>
                          <m:ctrlPr>
                            <a:rPr lang="da-DK" b="0" i="1" smtClean="0">
                              <a:latin typeface="Cambria Math"/>
                            </a:rPr>
                          </m:ctrlPr>
                        </m:dPr>
                        <m:e>
                          <m:r>
                            <a:rPr lang="da-DK" b="0" i="1" smtClean="0">
                              <a:latin typeface="Cambria Math"/>
                            </a:rPr>
                            <m:t>𝑥</m:t>
                          </m:r>
                        </m:e>
                      </m:d>
                      <m:r>
                        <a:rPr lang="da-DK" b="0" i="1" smtClean="0">
                          <a:latin typeface="Cambria Math"/>
                        </a:rPr>
                        <m:t>=</m:t>
                      </m:r>
                      <m:r>
                        <m:rPr>
                          <m:sty m:val="p"/>
                        </m:rPr>
                        <a:rPr lang="el-GR" b="0" i="1" smtClean="0">
                          <a:latin typeface="Cambria Math"/>
                          <a:ea typeface="Cambria Math"/>
                        </a:rPr>
                        <m:t>Φ</m:t>
                      </m:r>
                      <m:d>
                        <m:dPr>
                          <m:ctrlPr>
                            <a:rPr lang="da-DK" b="0" i="1" smtClean="0">
                              <a:latin typeface="Cambria Math"/>
                              <a:ea typeface="Cambria Math"/>
                            </a:rPr>
                          </m:ctrlPr>
                        </m:dPr>
                        <m:e>
                          <m:f>
                            <m:fPr>
                              <m:ctrlPr>
                                <a:rPr lang="da-DK" b="0" i="1" smtClean="0">
                                  <a:latin typeface="Cambria Math"/>
                                  <a:ea typeface="Cambria Math"/>
                                </a:rPr>
                              </m:ctrlPr>
                            </m:fPr>
                            <m:num>
                              <m:r>
                                <a:rPr lang="da-DK" i="1">
                                  <a:latin typeface="Cambria Math"/>
                                  <a:ea typeface="Cambria Math"/>
                                </a:rPr>
                                <m:t>𝜇</m:t>
                              </m:r>
                              <m:d>
                                <m:dPr>
                                  <m:ctrlPr>
                                    <a:rPr lang="da-DK" i="1">
                                      <a:latin typeface="Cambria Math"/>
                                      <a:ea typeface="Cambria Math"/>
                                    </a:rPr>
                                  </m:ctrlPr>
                                </m:dPr>
                                <m:e>
                                  <m:r>
                                    <a:rPr lang="da-DK" i="1">
                                      <a:latin typeface="Cambria Math"/>
                                      <a:ea typeface="Cambria Math"/>
                                    </a:rPr>
                                    <m:t>𝑥</m:t>
                                  </m:r>
                                </m:e>
                              </m:d>
                              <m:r>
                                <a:rPr lang="da-DK" i="1">
                                  <a:latin typeface="Cambria Math"/>
                                  <a:ea typeface="Cambria Math"/>
                                </a:rPr>
                                <m:t>−</m:t>
                              </m:r>
                              <m:r>
                                <a:rPr lang="da-DK" i="1">
                                  <a:latin typeface="Cambria Math"/>
                                  <a:ea typeface="Cambria Math"/>
                                </a:rPr>
                                <m:t>𝑓</m:t>
                              </m:r>
                              <m:d>
                                <m:dPr>
                                  <m:ctrlPr>
                                    <a:rPr lang="da-DK" i="1">
                                      <a:latin typeface="Cambria Math"/>
                                      <a:ea typeface="Cambria Math"/>
                                    </a:rPr>
                                  </m:ctrlPr>
                                </m:dPr>
                                <m:e>
                                  <m:sSup>
                                    <m:sSupPr>
                                      <m:ctrlPr>
                                        <a:rPr lang="da-DK" i="1">
                                          <a:latin typeface="Cambria Math"/>
                                          <a:ea typeface="Cambria Math"/>
                                        </a:rPr>
                                      </m:ctrlPr>
                                    </m:sSupPr>
                                    <m:e>
                                      <m:r>
                                        <a:rPr lang="da-DK" i="1">
                                          <a:latin typeface="Cambria Math"/>
                                          <a:ea typeface="Cambria Math"/>
                                        </a:rPr>
                                        <m:t>𝑥</m:t>
                                      </m:r>
                                    </m:e>
                                    <m:sup>
                                      <m:r>
                                        <a:rPr lang="da-DK" i="1">
                                          <a:latin typeface="Cambria Math"/>
                                          <a:ea typeface="Cambria Math"/>
                                        </a:rPr>
                                        <m:t>+</m:t>
                                      </m:r>
                                    </m:sup>
                                  </m:sSup>
                                </m:e>
                              </m:d>
                              <m:r>
                                <a:rPr lang="da-DK" b="0" i="1" smtClean="0">
                                  <a:latin typeface="Cambria Math"/>
                                  <a:ea typeface="Cambria Math"/>
                                </a:rPr>
                                <m:t>−</m:t>
                              </m:r>
                              <m:r>
                                <a:rPr lang="da-DK" b="0" i="1" smtClean="0">
                                  <a:latin typeface="Cambria Math"/>
                                  <a:ea typeface="Cambria Math"/>
                                </a:rPr>
                                <m:t>𝜉</m:t>
                              </m:r>
                            </m:num>
                            <m:den>
                              <m:r>
                                <a:rPr lang="da-DK" i="1">
                                  <a:latin typeface="Cambria Math"/>
                                  <a:ea typeface="Cambria Math"/>
                                </a:rPr>
                                <m:t>𝜎</m:t>
                              </m:r>
                              <m:d>
                                <m:dPr>
                                  <m:ctrlPr>
                                    <a:rPr lang="da-DK" i="1">
                                      <a:latin typeface="Cambria Math"/>
                                      <a:ea typeface="Cambria Math"/>
                                    </a:rPr>
                                  </m:ctrlPr>
                                </m:dPr>
                                <m:e>
                                  <m:r>
                                    <a:rPr lang="da-DK" i="1">
                                      <a:latin typeface="Cambria Math"/>
                                      <a:ea typeface="Cambria Math"/>
                                    </a:rPr>
                                    <m:t>𝑥</m:t>
                                  </m:r>
                                </m:e>
                              </m:d>
                            </m:den>
                          </m:f>
                        </m:e>
                      </m:d>
                    </m:oMath>
                  </m:oMathPara>
                </a14:m>
                <a:endParaRPr lang="da-DK" dirty="0"/>
              </a:p>
            </p:txBody>
          </p:sp>
        </mc:Choice>
        <mc:Fallback xmlns="">
          <p:sp>
            <p:nvSpPr>
              <p:cNvPr id="8" name="Rektangel 7"/>
              <p:cNvSpPr>
                <a:spLocks noRot="1" noChangeAspect="1" noMove="1" noResize="1" noEditPoints="1" noAdjustHandles="1" noChangeArrowheads="1" noChangeShapeType="1" noTextEdit="1"/>
              </p:cNvSpPr>
              <p:nvPr/>
            </p:nvSpPr>
            <p:spPr>
              <a:xfrm>
                <a:off x="4376185" y="4221088"/>
                <a:ext cx="3652200" cy="736099"/>
              </a:xfrm>
              <a:prstGeom prst="rect">
                <a:avLst/>
              </a:prstGeom>
              <a:blipFill rotWithShape="1">
                <a:blip r:embed="rId5"/>
                <a:stretch>
                  <a:fillRect/>
                </a:stretch>
              </a:blipFill>
            </p:spPr>
            <p:txBody>
              <a:bodyPr/>
              <a:lstStyle/>
              <a:p>
                <a:r>
                  <a:rPr lang="da-DK">
                    <a:noFill/>
                  </a:rPr>
                  <a:t> </a:t>
                </a:r>
              </a:p>
            </p:txBody>
          </p:sp>
        </mc:Fallback>
      </mc:AlternateContent>
      <p:sp>
        <p:nvSpPr>
          <p:cNvPr id="6" name="Tekstboks 5"/>
          <p:cNvSpPr txBox="1"/>
          <p:nvPr/>
        </p:nvSpPr>
        <p:spPr>
          <a:xfrm>
            <a:off x="4067944" y="3789040"/>
            <a:ext cx="4954754" cy="369332"/>
          </a:xfrm>
          <a:prstGeom prst="rect">
            <a:avLst/>
          </a:prstGeom>
          <a:noFill/>
        </p:spPr>
        <p:txBody>
          <a:bodyPr wrap="none" rtlCol="0">
            <a:spAutoFit/>
          </a:bodyPr>
          <a:lstStyle/>
          <a:p>
            <a:r>
              <a:rPr lang="en-US" dirty="0"/>
              <a:t>P</a:t>
            </a:r>
            <a:r>
              <a:rPr lang="en-US" dirty="0" smtClean="0"/>
              <a:t>robability </a:t>
            </a:r>
            <a:r>
              <a:rPr lang="en-US" dirty="0"/>
              <a:t>of improvement </a:t>
            </a:r>
            <a:r>
              <a:rPr lang="en-US" dirty="0" smtClean="0"/>
              <a:t>is used and defined as:</a:t>
            </a:r>
            <a:endParaRPr lang="da-DK" dirty="0"/>
          </a:p>
        </p:txBody>
      </p:sp>
      <p:sp>
        <p:nvSpPr>
          <p:cNvPr id="10" name="Tekstboks 9"/>
          <p:cNvSpPr txBox="1"/>
          <p:nvPr/>
        </p:nvSpPr>
        <p:spPr>
          <a:xfrm>
            <a:off x="611560" y="6278387"/>
            <a:ext cx="6234665" cy="246221"/>
          </a:xfrm>
          <a:prstGeom prst="rect">
            <a:avLst/>
          </a:prstGeom>
          <a:noFill/>
        </p:spPr>
        <p:txBody>
          <a:bodyPr wrap="square" rtlCol="0">
            <a:spAutoFit/>
          </a:bodyPr>
          <a:lstStyle/>
          <a:p>
            <a:r>
              <a:rPr lang="da-DK" sz="1000" dirty="0"/>
              <a:t> </a:t>
            </a:r>
            <a:r>
              <a:rPr lang="da-DK" sz="1000" dirty="0" err="1"/>
              <a:t>Bayesian</a:t>
            </a:r>
            <a:r>
              <a:rPr lang="da-DK" sz="1000" dirty="0"/>
              <a:t> </a:t>
            </a:r>
            <a:r>
              <a:rPr lang="da-DK" sz="1000" dirty="0" err="1" smtClean="0"/>
              <a:t>Optimization</a:t>
            </a:r>
            <a:r>
              <a:rPr lang="da-DK" sz="1000" dirty="0" smtClean="0"/>
              <a:t>  BY Federico </a:t>
            </a:r>
            <a:r>
              <a:rPr lang="da-DK" sz="1000" dirty="0" err="1"/>
              <a:t>Bergamin</a:t>
            </a:r>
            <a:r>
              <a:rPr lang="da-DK" sz="1000" dirty="0"/>
              <a:t> &amp; Kristoffer H. Madsen (</a:t>
            </a:r>
            <a:r>
              <a:rPr lang="da-DK" sz="1000" dirty="0" smtClean="0"/>
              <a:t>2.2.1</a:t>
            </a:r>
            <a:r>
              <a:rPr lang="da-DK" sz="1000" dirty="0" smtClean="0"/>
              <a:t>)(9)+(</a:t>
            </a:r>
            <a:r>
              <a:rPr lang="da-DK" sz="1000" dirty="0" smtClean="0"/>
              <a:t>10</a:t>
            </a:r>
            <a:r>
              <a:rPr lang="da-DK" sz="1000" dirty="0"/>
              <a:t>)+(</a:t>
            </a:r>
            <a:r>
              <a:rPr lang="da-DK" sz="1000" dirty="0" smtClean="0"/>
              <a:t>2.2.2) </a:t>
            </a:r>
            <a:r>
              <a:rPr lang="da-DK" sz="1000" dirty="0"/>
              <a:t>(</a:t>
            </a:r>
            <a:r>
              <a:rPr lang="da-DK" sz="1000" dirty="0" smtClean="0"/>
              <a:t>17)</a:t>
            </a:r>
            <a:endParaRPr lang="da-DK" sz="1000" dirty="0"/>
          </a:p>
        </p:txBody>
      </p:sp>
      <p:pic>
        <p:nvPicPr>
          <p:cNvPr id="11" name="Billed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2" name="Tekstboks 11"/>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9" name="TextBox 8"/>
          <p:cNvSpPr txBox="1"/>
          <p:nvPr/>
        </p:nvSpPr>
        <p:spPr>
          <a:xfrm>
            <a:off x="1187624" y="2236222"/>
            <a:ext cx="7647350" cy="646331"/>
          </a:xfrm>
          <a:prstGeom prst="rect">
            <a:avLst/>
          </a:prstGeom>
          <a:noFill/>
        </p:spPr>
        <p:txBody>
          <a:bodyPr wrap="none" rtlCol="0">
            <a:spAutoFit/>
          </a:bodyPr>
          <a:lstStyle/>
          <a:p>
            <a:r>
              <a:rPr lang="en-GB" dirty="0" smtClean="0"/>
              <a:t>We are interested in sampling the point with the largest expected improvement.</a:t>
            </a:r>
          </a:p>
          <a:p>
            <a:r>
              <a:rPr lang="en-GB" dirty="0" smtClean="0"/>
              <a:t>Incorporates cumulative function and probability density function. </a:t>
            </a:r>
            <a:endParaRPr lang="en-US" dirty="0"/>
          </a:p>
        </p:txBody>
      </p:sp>
      <mc:AlternateContent xmlns:mc="http://schemas.openxmlformats.org/markup-compatibility/2006">
        <mc:Choice xmlns:a14="http://schemas.microsoft.com/office/drawing/2010/main" Requires="a14">
          <p:sp>
            <p:nvSpPr>
              <p:cNvPr id="7" name="Rektangel 6"/>
              <p:cNvSpPr/>
              <p:nvPr/>
            </p:nvSpPr>
            <p:spPr>
              <a:xfrm>
                <a:off x="755576" y="5229200"/>
                <a:ext cx="5658600" cy="71019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da-DK" i="1" smtClean="0">
                          <a:latin typeface="Cambria Math"/>
                        </a:rPr>
                        <m:t>𝐸𝐼</m:t>
                      </m:r>
                      <m:d>
                        <m:dPr>
                          <m:ctrlPr>
                            <a:rPr lang="da-DK" i="1">
                              <a:latin typeface="Cambria Math"/>
                            </a:rPr>
                          </m:ctrlPr>
                        </m:dPr>
                        <m:e>
                          <m:r>
                            <a:rPr lang="da-DK" i="1">
                              <a:latin typeface="Cambria Math"/>
                            </a:rPr>
                            <m:t>𝑥</m:t>
                          </m:r>
                        </m:e>
                      </m:d>
                      <m:r>
                        <a:rPr lang="da-DK" b="0" i="1" smtClean="0">
                          <a:latin typeface="Cambria Math"/>
                        </a:rPr>
                        <m:t>=</m:t>
                      </m:r>
                      <m:d>
                        <m:dPr>
                          <m:begChr m:val="{"/>
                          <m:endChr m:val=""/>
                          <m:ctrlPr>
                            <a:rPr lang="da-DK" b="0" i="1" smtClean="0">
                              <a:latin typeface="Cambria Math"/>
                            </a:rPr>
                          </m:ctrlPr>
                        </m:dPr>
                        <m:e>
                          <m:m>
                            <m:mPr>
                              <m:mcs>
                                <m:mc>
                                  <m:mcPr>
                                    <m:count m:val="1"/>
                                    <m:mcJc m:val="center"/>
                                  </m:mcPr>
                                </m:mc>
                              </m:mcs>
                              <m:ctrlPr>
                                <a:rPr lang="da-DK" b="0" i="1" smtClean="0">
                                  <a:latin typeface="Cambria Math"/>
                                </a:rPr>
                              </m:ctrlPr>
                            </m:mPr>
                            <m:mr>
                              <m:e>
                                <m:d>
                                  <m:dPr>
                                    <m:ctrlPr>
                                      <a:rPr lang="da-DK" b="0" i="1" smtClean="0">
                                        <a:latin typeface="Cambria Math"/>
                                        <a:ea typeface="Cambria Math"/>
                                      </a:rPr>
                                    </m:ctrlPr>
                                  </m:dPr>
                                  <m:e>
                                    <m:r>
                                      <a:rPr lang="da-DK" i="1">
                                        <a:latin typeface="Cambria Math"/>
                                        <a:ea typeface="Cambria Math"/>
                                      </a:rPr>
                                      <m:t>𝜇</m:t>
                                    </m:r>
                                    <m:d>
                                      <m:dPr>
                                        <m:ctrlPr>
                                          <a:rPr lang="da-DK" i="1">
                                            <a:latin typeface="Cambria Math"/>
                                            <a:ea typeface="Cambria Math"/>
                                          </a:rPr>
                                        </m:ctrlPr>
                                      </m:dPr>
                                      <m:e>
                                        <m:r>
                                          <a:rPr lang="da-DK" i="1">
                                            <a:latin typeface="Cambria Math"/>
                                            <a:ea typeface="Cambria Math"/>
                                          </a:rPr>
                                          <m:t>𝑥</m:t>
                                        </m:r>
                                      </m:e>
                                    </m:d>
                                    <m:r>
                                      <a:rPr lang="da-DK" i="1">
                                        <a:latin typeface="Cambria Math"/>
                                        <a:ea typeface="Cambria Math"/>
                                      </a:rPr>
                                      <m:t>−</m:t>
                                    </m:r>
                                    <m:r>
                                      <a:rPr lang="da-DK" i="1">
                                        <a:latin typeface="Cambria Math"/>
                                        <a:ea typeface="Cambria Math"/>
                                      </a:rPr>
                                      <m:t>𝑓</m:t>
                                    </m:r>
                                    <m:d>
                                      <m:dPr>
                                        <m:ctrlPr>
                                          <a:rPr lang="da-DK" i="1">
                                            <a:latin typeface="Cambria Math"/>
                                            <a:ea typeface="Cambria Math"/>
                                          </a:rPr>
                                        </m:ctrlPr>
                                      </m:dPr>
                                      <m:e>
                                        <m:sSup>
                                          <m:sSupPr>
                                            <m:ctrlPr>
                                              <a:rPr lang="da-DK" i="1">
                                                <a:latin typeface="Cambria Math"/>
                                                <a:ea typeface="Cambria Math"/>
                                              </a:rPr>
                                            </m:ctrlPr>
                                          </m:sSupPr>
                                          <m:e>
                                            <m:r>
                                              <a:rPr lang="da-DK" i="1">
                                                <a:latin typeface="Cambria Math"/>
                                                <a:ea typeface="Cambria Math"/>
                                              </a:rPr>
                                              <m:t>𝑥</m:t>
                                            </m:r>
                                          </m:e>
                                          <m:sup>
                                            <m:r>
                                              <a:rPr lang="da-DK" i="1">
                                                <a:latin typeface="Cambria Math"/>
                                                <a:ea typeface="Cambria Math"/>
                                              </a:rPr>
                                              <m:t>+</m:t>
                                            </m:r>
                                          </m:sup>
                                        </m:sSup>
                                      </m:e>
                                    </m:d>
                                  </m:e>
                                </m:d>
                                <m:r>
                                  <m:rPr>
                                    <m:sty m:val="p"/>
                                  </m:rPr>
                                  <a:rPr lang="el-GR" i="1">
                                    <a:latin typeface="Cambria Math"/>
                                    <a:ea typeface="Cambria Math"/>
                                  </a:rPr>
                                  <m:t>Φ</m:t>
                                </m:r>
                                <m:d>
                                  <m:dPr>
                                    <m:ctrlPr>
                                      <a:rPr lang="da-DK" b="0" i="1" smtClean="0">
                                        <a:latin typeface="Cambria Math"/>
                                        <a:ea typeface="Cambria Math"/>
                                      </a:rPr>
                                    </m:ctrlPr>
                                  </m:dPr>
                                  <m:e>
                                    <m:r>
                                      <a:rPr lang="da-DK" b="0" i="1" smtClean="0">
                                        <a:latin typeface="Cambria Math"/>
                                        <a:ea typeface="Cambria Math"/>
                                      </a:rPr>
                                      <m:t>𝑍</m:t>
                                    </m:r>
                                  </m:e>
                                </m:d>
                                <m:r>
                                  <a:rPr lang="da-DK" b="0" i="1" smtClean="0">
                                    <a:latin typeface="Cambria Math"/>
                                    <a:ea typeface="Cambria Math"/>
                                  </a:rPr>
                                  <m:t>+</m:t>
                                </m:r>
                                <m:r>
                                  <a:rPr lang="da-DK" i="1">
                                    <a:latin typeface="Cambria Math"/>
                                    <a:ea typeface="Cambria Math"/>
                                  </a:rPr>
                                  <m:t>𝜎</m:t>
                                </m:r>
                                <m:d>
                                  <m:dPr>
                                    <m:ctrlPr>
                                      <a:rPr lang="da-DK" i="1">
                                        <a:latin typeface="Cambria Math"/>
                                        <a:ea typeface="Cambria Math"/>
                                      </a:rPr>
                                    </m:ctrlPr>
                                  </m:dPr>
                                  <m:e>
                                    <m:r>
                                      <a:rPr lang="da-DK" i="1">
                                        <a:latin typeface="Cambria Math"/>
                                        <a:ea typeface="Cambria Math"/>
                                      </a:rPr>
                                      <m:t>𝑥</m:t>
                                    </m:r>
                                  </m:e>
                                </m:d>
                                <m:r>
                                  <a:rPr lang="da-DK" i="1" smtClean="0">
                                    <a:latin typeface="Cambria Math"/>
                                    <a:ea typeface="Cambria Math"/>
                                  </a:rPr>
                                  <m:t>𝜙</m:t>
                                </m:r>
                                <m:d>
                                  <m:dPr>
                                    <m:ctrlPr>
                                      <a:rPr lang="da-DK" b="0" i="1" smtClean="0">
                                        <a:latin typeface="Cambria Math"/>
                                        <a:ea typeface="Cambria Math"/>
                                      </a:rPr>
                                    </m:ctrlPr>
                                  </m:dPr>
                                  <m:e>
                                    <m:r>
                                      <a:rPr lang="da-DK" b="0" i="1" smtClean="0">
                                        <a:latin typeface="Cambria Math"/>
                                        <a:ea typeface="Cambria Math"/>
                                      </a:rPr>
                                      <m:t>𝑍</m:t>
                                    </m:r>
                                  </m:e>
                                </m:d>
                                <m:r>
                                  <a:rPr lang="da-DK" b="0" i="1" smtClean="0">
                                    <a:latin typeface="Cambria Math"/>
                                    <a:ea typeface="Cambria Math"/>
                                  </a:rPr>
                                  <m:t>, </m:t>
                                </m:r>
                                <m:r>
                                  <m:rPr>
                                    <m:sty m:val="p"/>
                                  </m:rPr>
                                  <a:rPr lang="da-DK" b="0" i="0" smtClean="0">
                                    <a:latin typeface="Cambria Math"/>
                                    <a:ea typeface="Cambria Math"/>
                                  </a:rPr>
                                  <m:t>if</m:t>
                                </m:r>
                                <m:r>
                                  <a:rPr lang="da-DK" b="0" i="1" smtClean="0">
                                    <a:latin typeface="Cambria Math"/>
                                    <a:ea typeface="Cambria Math"/>
                                  </a:rPr>
                                  <m:t> </m:t>
                                </m:r>
                                <m:r>
                                  <a:rPr lang="da-DK" i="1">
                                    <a:latin typeface="Cambria Math"/>
                                    <a:ea typeface="Cambria Math"/>
                                  </a:rPr>
                                  <m:t>𝜎</m:t>
                                </m:r>
                                <m:d>
                                  <m:dPr>
                                    <m:ctrlPr>
                                      <a:rPr lang="da-DK" i="1">
                                        <a:latin typeface="Cambria Math"/>
                                        <a:ea typeface="Cambria Math"/>
                                      </a:rPr>
                                    </m:ctrlPr>
                                  </m:dPr>
                                  <m:e>
                                    <m:r>
                                      <a:rPr lang="da-DK" i="1">
                                        <a:latin typeface="Cambria Math"/>
                                        <a:ea typeface="Cambria Math"/>
                                      </a:rPr>
                                      <m:t>𝑥</m:t>
                                    </m:r>
                                  </m:e>
                                </m:d>
                                <m:r>
                                  <a:rPr lang="da-DK" b="0" i="1" smtClean="0">
                                    <a:latin typeface="Cambria Math"/>
                                    <a:ea typeface="Cambria Math"/>
                                  </a:rPr>
                                  <m:t>&gt;0</m:t>
                                </m:r>
                              </m:e>
                            </m:mr>
                            <m:mr>
                              <m:e>
                                <m:r>
                                  <a:rPr lang="da-DK" b="0" i="1" smtClean="0">
                                    <a:latin typeface="Cambria Math"/>
                                  </a:rPr>
                                  <m:t>0, </m:t>
                                </m:r>
                                <m:r>
                                  <m:rPr>
                                    <m:sty m:val="p"/>
                                  </m:rPr>
                                  <a:rPr lang="da-DK">
                                    <a:latin typeface="Cambria Math"/>
                                    <a:ea typeface="Cambria Math"/>
                                  </a:rPr>
                                  <m:t>if</m:t>
                                </m:r>
                                <m:r>
                                  <a:rPr lang="da-DK" i="1">
                                    <a:latin typeface="Cambria Math"/>
                                    <a:ea typeface="Cambria Math"/>
                                  </a:rPr>
                                  <m:t> </m:t>
                                </m:r>
                                <m:r>
                                  <a:rPr lang="da-DK" i="1">
                                    <a:latin typeface="Cambria Math"/>
                                    <a:ea typeface="Cambria Math"/>
                                  </a:rPr>
                                  <m:t>𝜎</m:t>
                                </m:r>
                                <m:d>
                                  <m:dPr>
                                    <m:ctrlPr>
                                      <a:rPr lang="da-DK" i="1">
                                        <a:latin typeface="Cambria Math"/>
                                        <a:ea typeface="Cambria Math"/>
                                      </a:rPr>
                                    </m:ctrlPr>
                                  </m:dPr>
                                  <m:e>
                                    <m:r>
                                      <a:rPr lang="da-DK" i="1">
                                        <a:latin typeface="Cambria Math"/>
                                        <a:ea typeface="Cambria Math"/>
                                      </a:rPr>
                                      <m:t>𝑥</m:t>
                                    </m:r>
                                  </m:e>
                                </m:d>
                                <m:r>
                                  <a:rPr lang="da-DK" i="1" smtClean="0">
                                    <a:latin typeface="Cambria Math"/>
                                    <a:ea typeface="Cambria Math"/>
                                  </a:rPr>
                                  <m:t>≤</m:t>
                                </m:r>
                                <m:r>
                                  <a:rPr lang="da-DK" i="1">
                                    <a:latin typeface="Cambria Math"/>
                                    <a:ea typeface="Cambria Math"/>
                                  </a:rPr>
                                  <m:t>0</m:t>
                                </m:r>
                              </m:e>
                            </m:mr>
                          </m:m>
                        </m:e>
                      </m:d>
                    </m:oMath>
                  </m:oMathPara>
                </a14:m>
                <a:endParaRPr lang="da-DK" dirty="0"/>
              </a:p>
            </p:txBody>
          </p:sp>
        </mc:Choice>
        <mc:Fallback>
          <p:sp>
            <p:nvSpPr>
              <p:cNvPr id="7" name="Rektangel 6"/>
              <p:cNvSpPr>
                <a:spLocks noRot="1" noChangeAspect="1" noMove="1" noResize="1" noEditPoints="1" noAdjustHandles="1" noChangeArrowheads="1" noChangeShapeType="1" noTextEdit="1"/>
              </p:cNvSpPr>
              <p:nvPr/>
            </p:nvSpPr>
            <p:spPr>
              <a:xfrm>
                <a:off x="755576" y="5229200"/>
                <a:ext cx="5658600" cy="710194"/>
              </a:xfrm>
              <a:prstGeom prst="rect">
                <a:avLst/>
              </a:prstGeom>
              <a:blipFill rotWithShape="1">
                <a:blip r:embed="rId7"/>
                <a:stretch>
                  <a:fillRect/>
                </a:stretch>
              </a:blipFill>
            </p:spPr>
            <p:txBody>
              <a:bodyPr/>
              <a:lstStyle/>
              <a:p>
                <a:r>
                  <a:rPr lang="da-DK">
                    <a:noFill/>
                  </a:rPr>
                  <a:t> </a:t>
                </a:r>
              </a:p>
            </p:txBody>
          </p:sp>
        </mc:Fallback>
      </mc:AlternateContent>
    </p:spTree>
    <p:extLst>
      <p:ext uri="{BB962C8B-B14F-4D97-AF65-F5344CB8AC3E}">
        <p14:creationId xmlns:p14="http://schemas.microsoft.com/office/powerpoint/2010/main" val="248699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470025"/>
          </a:xfrm>
        </p:spPr>
        <p:txBody>
          <a:bodyPr>
            <a:noAutofit/>
          </a:bodyPr>
          <a:lstStyle/>
          <a:p>
            <a:r>
              <a:rPr lang="en-US" sz="4800" dirty="0" smtClean="0"/>
              <a:t>Active ML &amp; Agency </a:t>
            </a:r>
            <a:br>
              <a:rPr lang="en-US" sz="4800" dirty="0" smtClean="0"/>
            </a:br>
            <a:r>
              <a:rPr lang="en-US" sz="4800" dirty="0" smtClean="0"/>
              <a:t>Bayesian optimization (Q4)</a:t>
            </a:r>
            <a:endParaRPr lang="da-DK" sz="4800" dirty="0"/>
          </a:p>
        </p:txBody>
      </p:sp>
      <p:sp>
        <p:nvSpPr>
          <p:cNvPr id="3" name="Undertitel 2"/>
          <p:cNvSpPr>
            <a:spLocks noGrp="1"/>
          </p:cNvSpPr>
          <p:nvPr>
            <p:ph type="subTitle" idx="1"/>
          </p:nvPr>
        </p:nvSpPr>
        <p:spPr>
          <a:xfrm>
            <a:off x="1115616" y="2492896"/>
            <a:ext cx="7344816" cy="1656184"/>
          </a:xfrm>
        </p:spPr>
        <p:txBody>
          <a:bodyPr>
            <a:normAutofit/>
          </a:bodyPr>
          <a:lstStyle/>
          <a:p>
            <a:r>
              <a:rPr lang="da-DK" sz="4000" b="1" dirty="0" err="1" smtClean="0">
                <a:solidFill>
                  <a:schemeClr val="bg1"/>
                </a:solidFill>
              </a:rPr>
              <a:t>trade-off</a:t>
            </a:r>
            <a:r>
              <a:rPr lang="da-DK" sz="4000" b="1" dirty="0" smtClean="0">
                <a:solidFill>
                  <a:schemeClr val="bg1"/>
                </a:solidFill>
              </a:rPr>
              <a:t> &amp; </a:t>
            </a:r>
            <a:r>
              <a:rPr lang="da-DK" sz="4000" b="1" dirty="0" err="1" smtClean="0">
                <a:solidFill>
                  <a:schemeClr val="bg1"/>
                </a:solidFill>
              </a:rPr>
              <a:t>acquisition</a:t>
            </a:r>
            <a:r>
              <a:rPr lang="da-DK" sz="4000" b="1" dirty="0" smtClean="0">
                <a:solidFill>
                  <a:schemeClr val="bg1"/>
                </a:solidFill>
              </a:rPr>
              <a:t> </a:t>
            </a:r>
            <a:r>
              <a:rPr lang="da-DK" sz="4000" b="1" dirty="0" err="1" smtClean="0">
                <a:solidFill>
                  <a:schemeClr val="bg1"/>
                </a:solidFill>
              </a:rPr>
              <a:t>func</a:t>
            </a:r>
            <a:endParaRPr lang="da-DK" sz="4000" dirty="0">
              <a:solidFill>
                <a:schemeClr val="bg1"/>
              </a:solidFill>
            </a:endParaRPr>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7" name="Tekstboks 6"/>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8" name="Tekstboks 7"/>
          <p:cNvSpPr txBox="1"/>
          <p:nvPr/>
        </p:nvSpPr>
        <p:spPr>
          <a:xfrm>
            <a:off x="2483768" y="5745450"/>
            <a:ext cx="4032448" cy="707886"/>
          </a:xfrm>
          <a:prstGeom prst="rect">
            <a:avLst/>
          </a:prstGeom>
          <a:noFill/>
        </p:spPr>
        <p:txBody>
          <a:bodyPr wrap="square" rtlCol="0">
            <a:spAutoFit/>
          </a:bodyPr>
          <a:lstStyle/>
          <a:p>
            <a:pPr algn="ctr"/>
            <a:r>
              <a:rPr lang="da-DK" sz="2000" dirty="0" smtClean="0"/>
              <a:t>Danmarks Tekniske Universitet </a:t>
            </a:r>
          </a:p>
          <a:p>
            <a:pPr algn="ctr"/>
            <a:r>
              <a:rPr lang="da-DK" sz="2000" dirty="0" smtClean="0"/>
              <a:t>Eksamen forår 2021</a:t>
            </a:r>
          </a:p>
        </p:txBody>
      </p:sp>
      <p:pic>
        <p:nvPicPr>
          <p:cNvPr id="9" name="Picture 6" descr="DTU Design Gu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655568"/>
            <a:ext cx="596281" cy="86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222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1600201"/>
            <a:ext cx="8229600" cy="604664"/>
          </a:xfrm>
        </p:spPr>
        <p:txBody>
          <a:bodyPr/>
          <a:lstStyle/>
          <a:p>
            <a:pPr marL="0" indent="0">
              <a:buNone/>
            </a:pPr>
            <a:r>
              <a:rPr lang="en-US" dirty="0" smtClean="0"/>
              <a:t>Trade-off between exploration &amp; exploitation</a:t>
            </a:r>
          </a:p>
          <a:p>
            <a:pPr marL="0" indent="0">
              <a:buNone/>
            </a:pPr>
            <a:endParaRPr lang="da-DK" dirty="0"/>
          </a:p>
        </p:txBody>
      </p:sp>
      <p:sp>
        <p:nvSpPr>
          <p:cNvPr id="6" name="Titel 1"/>
          <p:cNvSpPr>
            <a:spLocks noGrp="1"/>
          </p:cNvSpPr>
          <p:nvPr>
            <p:ph type="title"/>
          </p:nvPr>
        </p:nvSpPr>
        <p:spPr>
          <a:xfrm>
            <a:off x="323528" y="274638"/>
            <a:ext cx="8435280" cy="1282154"/>
          </a:xfrm>
        </p:spPr>
        <p:txBody>
          <a:bodyPr>
            <a:normAutofit fontScale="90000"/>
          </a:bodyPr>
          <a:lstStyle/>
          <a:p>
            <a:r>
              <a:rPr lang="en-US" b="1" dirty="0"/>
              <a:t>Active </a:t>
            </a:r>
            <a:r>
              <a:rPr lang="en-US" b="1" dirty="0" smtClean="0"/>
              <a:t>ML &amp; Agency (Q4)</a:t>
            </a:r>
            <a:br>
              <a:rPr lang="en-US" b="1" dirty="0" smtClean="0"/>
            </a:br>
            <a:r>
              <a:rPr lang="da-DK" sz="3600" dirty="0" err="1" smtClean="0">
                <a:solidFill>
                  <a:schemeClr val="tx1">
                    <a:lumMod val="50000"/>
                    <a:lumOff val="50000"/>
                  </a:schemeClr>
                </a:solidFill>
              </a:rPr>
              <a:t>Bayesian</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optimization</a:t>
            </a:r>
            <a:r>
              <a:rPr lang="da-DK" sz="3600" dirty="0" smtClean="0">
                <a:solidFill>
                  <a:schemeClr val="tx1">
                    <a:lumMod val="50000"/>
                    <a:lumOff val="50000"/>
                  </a:schemeClr>
                </a:solidFill>
              </a:rPr>
              <a:t> – </a:t>
            </a:r>
            <a:r>
              <a:rPr lang="da-DK" sz="3600" dirty="0" err="1" smtClean="0">
                <a:solidFill>
                  <a:schemeClr val="tx1">
                    <a:lumMod val="50000"/>
                    <a:lumOff val="50000"/>
                  </a:schemeClr>
                </a:solidFill>
              </a:rPr>
              <a:t>trade-off</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acq</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function</a:t>
            </a:r>
            <a:endParaRPr lang="da-DK" sz="3600"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2" name="Tekstboks 1"/>
              <p:cNvSpPr txBox="1"/>
              <p:nvPr/>
            </p:nvSpPr>
            <p:spPr>
              <a:xfrm>
                <a:off x="611560" y="2708920"/>
                <a:ext cx="7992888" cy="1477328"/>
              </a:xfrm>
              <a:prstGeom prst="rect">
                <a:avLst/>
              </a:prstGeom>
              <a:noFill/>
            </p:spPr>
            <p:txBody>
              <a:bodyPr wrap="square" rtlCol="0">
                <a:spAutoFit/>
              </a:bodyPr>
              <a:lstStyle/>
              <a:p>
                <a:r>
                  <a:rPr lang="en-US" dirty="0"/>
                  <a:t>This acquisition function, </a:t>
                </a:r>
                <a:r>
                  <a:rPr lang="en-US" dirty="0" smtClean="0"/>
                  <a:t>will </a:t>
                </a:r>
                <a:r>
                  <a:rPr lang="en-US" dirty="0"/>
                  <a:t>result in mostly exploitation and no exploration. </a:t>
                </a:r>
                <a:r>
                  <a:rPr lang="en-US" dirty="0" smtClean="0"/>
                  <a:t>We </a:t>
                </a:r>
                <a:r>
                  <a:rPr lang="en-US" dirty="0"/>
                  <a:t>will always prefer points with high probability of being infinitesimally </a:t>
                </a:r>
                <a:r>
                  <a:rPr lang="en-US" dirty="0" smtClean="0"/>
                  <a:t>grater then </a:t>
                </a:r>
                <a:r>
                  <a:rPr lang="en-US" dirty="0"/>
                  <a:t>the current best samples </a:t>
                </a:r>
                <a14:m>
                  <m:oMath xmlns:m="http://schemas.openxmlformats.org/officeDocument/2006/math">
                    <m:r>
                      <a:rPr lang="da-DK" i="1">
                        <a:latin typeface="Cambria Math"/>
                        <a:ea typeface="Cambria Math"/>
                      </a:rPr>
                      <m:t>𝑓</m:t>
                    </m:r>
                    <m:d>
                      <m:dPr>
                        <m:ctrlPr>
                          <a:rPr lang="da-DK" i="1">
                            <a:latin typeface="Cambria Math"/>
                            <a:ea typeface="Cambria Math"/>
                          </a:rPr>
                        </m:ctrlPr>
                      </m:dPr>
                      <m:e>
                        <m:sSup>
                          <m:sSupPr>
                            <m:ctrlPr>
                              <a:rPr lang="da-DK" i="1">
                                <a:latin typeface="Cambria Math"/>
                                <a:ea typeface="Cambria Math"/>
                              </a:rPr>
                            </m:ctrlPr>
                          </m:sSupPr>
                          <m:e>
                            <m:r>
                              <a:rPr lang="da-DK" i="1">
                                <a:latin typeface="Cambria Math"/>
                                <a:ea typeface="Cambria Math"/>
                              </a:rPr>
                              <m:t>𝑥</m:t>
                            </m:r>
                          </m:e>
                          <m:sup>
                            <m:r>
                              <a:rPr lang="da-DK" i="1">
                                <a:latin typeface="Cambria Math"/>
                                <a:ea typeface="Cambria Math"/>
                              </a:rPr>
                              <m:t>+</m:t>
                            </m:r>
                          </m:sup>
                        </m:sSup>
                      </m:e>
                    </m:d>
                  </m:oMath>
                </a14:m>
                <a:r>
                  <a:rPr lang="en-US" dirty="0"/>
                  <a:t> over points that are less certain. To overcome this drawback</a:t>
                </a:r>
                <a:r>
                  <a:rPr lang="en-US" dirty="0" smtClean="0"/>
                  <a:t>, we </a:t>
                </a:r>
                <a:r>
                  <a:rPr lang="en-US" dirty="0"/>
                  <a:t>add a trade-off parameters ξ ≥ 0 that has to trade-off </a:t>
                </a:r>
                <a:r>
                  <a:rPr lang="en-US" i="1" dirty="0"/>
                  <a:t>exploration</a:t>
                </a:r>
                <a:r>
                  <a:rPr lang="en-US" dirty="0"/>
                  <a:t> and </a:t>
                </a:r>
                <a:r>
                  <a:rPr lang="en-US" i="1" dirty="0"/>
                  <a:t>exploitation</a:t>
                </a:r>
                <a:r>
                  <a:rPr lang="en-US" dirty="0"/>
                  <a:t>. </a:t>
                </a:r>
                <a:r>
                  <a:rPr lang="en-US" dirty="0" smtClean="0"/>
                  <a:t>This probability </a:t>
                </a:r>
                <a:r>
                  <a:rPr lang="en-US" dirty="0"/>
                  <a:t>of improvement acquisition function </a:t>
                </a:r>
                <a:r>
                  <a:rPr lang="en-US" dirty="0" smtClean="0"/>
                  <a:t>is </a:t>
                </a:r>
                <a:r>
                  <a:rPr lang="en-US" dirty="0"/>
                  <a:t>defined as:</a:t>
                </a:r>
                <a:endParaRPr lang="da-DK" dirty="0"/>
              </a:p>
            </p:txBody>
          </p:sp>
        </mc:Choice>
        <mc:Fallback xmlns="">
          <p:sp>
            <p:nvSpPr>
              <p:cNvPr id="2" name="Tekstboks 1"/>
              <p:cNvSpPr txBox="1">
                <a:spLocks noRot="1" noChangeAspect="1" noMove="1" noResize="1" noEditPoints="1" noAdjustHandles="1" noChangeArrowheads="1" noChangeShapeType="1" noTextEdit="1"/>
              </p:cNvSpPr>
              <p:nvPr/>
            </p:nvSpPr>
            <p:spPr>
              <a:xfrm>
                <a:off x="611560" y="2708920"/>
                <a:ext cx="7992888" cy="1477328"/>
              </a:xfrm>
              <a:prstGeom prst="rect">
                <a:avLst/>
              </a:prstGeom>
              <a:blipFill rotWithShape="1">
                <a:blip r:embed="rId2"/>
                <a:stretch>
                  <a:fillRect l="-610" t="-2058" r="-534" b="-53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ktangel 4"/>
              <p:cNvSpPr/>
              <p:nvPr/>
            </p:nvSpPr>
            <p:spPr>
              <a:xfrm>
                <a:off x="2720001" y="4293096"/>
                <a:ext cx="3652200" cy="7360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a-DK" b="0" i="1" smtClean="0">
                          <a:latin typeface="Cambria Math"/>
                        </a:rPr>
                        <m:t>𝑃𝐼</m:t>
                      </m:r>
                      <m:d>
                        <m:dPr>
                          <m:ctrlPr>
                            <a:rPr lang="da-DK" b="0" i="1" smtClean="0">
                              <a:latin typeface="Cambria Math"/>
                            </a:rPr>
                          </m:ctrlPr>
                        </m:dPr>
                        <m:e>
                          <m:r>
                            <a:rPr lang="da-DK" b="0" i="1" smtClean="0">
                              <a:latin typeface="Cambria Math"/>
                            </a:rPr>
                            <m:t>𝑥</m:t>
                          </m:r>
                        </m:e>
                      </m:d>
                      <m:r>
                        <a:rPr lang="da-DK" b="0" i="1" smtClean="0">
                          <a:latin typeface="Cambria Math"/>
                        </a:rPr>
                        <m:t>=</m:t>
                      </m:r>
                      <m:r>
                        <m:rPr>
                          <m:sty m:val="p"/>
                        </m:rPr>
                        <a:rPr lang="el-GR" b="0" i="1" smtClean="0">
                          <a:latin typeface="Cambria Math"/>
                          <a:ea typeface="Cambria Math"/>
                        </a:rPr>
                        <m:t>Φ</m:t>
                      </m:r>
                      <m:d>
                        <m:dPr>
                          <m:ctrlPr>
                            <a:rPr lang="da-DK" b="0" i="1" smtClean="0">
                              <a:latin typeface="Cambria Math"/>
                              <a:ea typeface="Cambria Math"/>
                            </a:rPr>
                          </m:ctrlPr>
                        </m:dPr>
                        <m:e>
                          <m:f>
                            <m:fPr>
                              <m:ctrlPr>
                                <a:rPr lang="da-DK" b="0" i="1" smtClean="0">
                                  <a:latin typeface="Cambria Math"/>
                                  <a:ea typeface="Cambria Math"/>
                                </a:rPr>
                              </m:ctrlPr>
                            </m:fPr>
                            <m:num>
                              <m:r>
                                <a:rPr lang="da-DK" i="1">
                                  <a:latin typeface="Cambria Math"/>
                                  <a:ea typeface="Cambria Math"/>
                                </a:rPr>
                                <m:t>𝜇</m:t>
                              </m:r>
                              <m:d>
                                <m:dPr>
                                  <m:ctrlPr>
                                    <a:rPr lang="da-DK" i="1">
                                      <a:latin typeface="Cambria Math"/>
                                      <a:ea typeface="Cambria Math"/>
                                    </a:rPr>
                                  </m:ctrlPr>
                                </m:dPr>
                                <m:e>
                                  <m:r>
                                    <a:rPr lang="da-DK" i="1">
                                      <a:latin typeface="Cambria Math"/>
                                      <a:ea typeface="Cambria Math"/>
                                    </a:rPr>
                                    <m:t>𝑥</m:t>
                                  </m:r>
                                </m:e>
                              </m:d>
                              <m:r>
                                <a:rPr lang="da-DK" i="1">
                                  <a:latin typeface="Cambria Math"/>
                                  <a:ea typeface="Cambria Math"/>
                                </a:rPr>
                                <m:t>−</m:t>
                              </m:r>
                              <m:r>
                                <a:rPr lang="da-DK" i="1">
                                  <a:latin typeface="Cambria Math"/>
                                  <a:ea typeface="Cambria Math"/>
                                </a:rPr>
                                <m:t>𝑓</m:t>
                              </m:r>
                              <m:d>
                                <m:dPr>
                                  <m:ctrlPr>
                                    <a:rPr lang="da-DK" i="1">
                                      <a:latin typeface="Cambria Math"/>
                                      <a:ea typeface="Cambria Math"/>
                                    </a:rPr>
                                  </m:ctrlPr>
                                </m:dPr>
                                <m:e>
                                  <m:sSup>
                                    <m:sSupPr>
                                      <m:ctrlPr>
                                        <a:rPr lang="da-DK" i="1">
                                          <a:latin typeface="Cambria Math"/>
                                          <a:ea typeface="Cambria Math"/>
                                        </a:rPr>
                                      </m:ctrlPr>
                                    </m:sSupPr>
                                    <m:e>
                                      <m:r>
                                        <a:rPr lang="da-DK" i="1">
                                          <a:latin typeface="Cambria Math"/>
                                          <a:ea typeface="Cambria Math"/>
                                        </a:rPr>
                                        <m:t>𝑥</m:t>
                                      </m:r>
                                    </m:e>
                                    <m:sup>
                                      <m:r>
                                        <a:rPr lang="da-DK" i="1">
                                          <a:latin typeface="Cambria Math"/>
                                          <a:ea typeface="Cambria Math"/>
                                        </a:rPr>
                                        <m:t>+</m:t>
                                      </m:r>
                                    </m:sup>
                                  </m:sSup>
                                </m:e>
                              </m:d>
                              <m:r>
                                <a:rPr lang="da-DK" b="0" i="1" smtClean="0">
                                  <a:latin typeface="Cambria Math"/>
                                  <a:ea typeface="Cambria Math"/>
                                </a:rPr>
                                <m:t>−</m:t>
                              </m:r>
                              <m:r>
                                <a:rPr lang="da-DK" b="0" i="1" smtClean="0">
                                  <a:latin typeface="Cambria Math"/>
                                  <a:ea typeface="Cambria Math"/>
                                </a:rPr>
                                <m:t>𝜉</m:t>
                              </m:r>
                            </m:num>
                            <m:den>
                              <m:r>
                                <a:rPr lang="da-DK" i="1">
                                  <a:latin typeface="Cambria Math"/>
                                  <a:ea typeface="Cambria Math"/>
                                </a:rPr>
                                <m:t>𝜎</m:t>
                              </m:r>
                              <m:d>
                                <m:dPr>
                                  <m:ctrlPr>
                                    <a:rPr lang="da-DK" i="1">
                                      <a:latin typeface="Cambria Math"/>
                                      <a:ea typeface="Cambria Math"/>
                                    </a:rPr>
                                  </m:ctrlPr>
                                </m:dPr>
                                <m:e>
                                  <m:r>
                                    <a:rPr lang="da-DK" i="1">
                                      <a:latin typeface="Cambria Math"/>
                                      <a:ea typeface="Cambria Math"/>
                                    </a:rPr>
                                    <m:t>𝑥</m:t>
                                  </m:r>
                                </m:e>
                              </m:d>
                            </m:den>
                          </m:f>
                        </m:e>
                      </m:d>
                    </m:oMath>
                  </m:oMathPara>
                </a14:m>
                <a:endParaRPr lang="da-DK" dirty="0"/>
              </a:p>
            </p:txBody>
          </p:sp>
        </mc:Choice>
        <mc:Fallback>
          <p:sp>
            <p:nvSpPr>
              <p:cNvPr id="5" name="Rektangel 4"/>
              <p:cNvSpPr>
                <a:spLocks noRot="1" noChangeAspect="1" noMove="1" noResize="1" noEditPoints="1" noAdjustHandles="1" noChangeArrowheads="1" noChangeShapeType="1" noTextEdit="1"/>
              </p:cNvSpPr>
              <p:nvPr/>
            </p:nvSpPr>
            <p:spPr>
              <a:xfrm>
                <a:off x="2720001" y="4293096"/>
                <a:ext cx="3652200" cy="736099"/>
              </a:xfrm>
              <a:prstGeom prst="rect">
                <a:avLst/>
              </a:prstGeom>
              <a:blipFill rotWithShape="1">
                <a:blip r:embed="rId3"/>
                <a:stretch>
                  <a:fillRect/>
                </a:stretch>
              </a:blipFill>
            </p:spPr>
            <p:txBody>
              <a:bodyPr/>
              <a:lstStyle/>
              <a:p>
                <a:r>
                  <a:rPr lang="da-DK">
                    <a:noFill/>
                  </a:rPr>
                  <a:t> </a:t>
                </a:r>
              </a:p>
            </p:txBody>
          </p:sp>
        </mc:Fallback>
      </mc:AlternateContent>
      <p:sp>
        <p:nvSpPr>
          <p:cNvPr id="4" name="Tekstboks 3"/>
          <p:cNvSpPr txBox="1"/>
          <p:nvPr/>
        </p:nvSpPr>
        <p:spPr>
          <a:xfrm>
            <a:off x="611560" y="5169966"/>
            <a:ext cx="6768751" cy="923330"/>
          </a:xfrm>
          <a:prstGeom prst="rect">
            <a:avLst/>
          </a:prstGeom>
          <a:noFill/>
        </p:spPr>
        <p:txBody>
          <a:bodyPr wrap="square" rtlCol="0">
            <a:spAutoFit/>
          </a:bodyPr>
          <a:lstStyle/>
          <a:p>
            <a:r>
              <a:rPr lang="en-US" dirty="0" smtClean="0"/>
              <a:t>Annealing </a:t>
            </a:r>
            <a:r>
              <a:rPr lang="en-US" dirty="0"/>
              <a:t>heuristic for </a:t>
            </a:r>
            <a:r>
              <a:rPr lang="en-US" dirty="0" smtClean="0"/>
              <a:t>ξ suggest value of ξ as </a:t>
            </a:r>
            <a:r>
              <a:rPr lang="en-US" dirty="0"/>
              <a:t>initially high in order to have preference on exploration and then gradually decreased towards </a:t>
            </a:r>
            <a:r>
              <a:rPr lang="en-US" dirty="0" smtClean="0"/>
              <a:t>0 to </a:t>
            </a:r>
            <a:r>
              <a:rPr lang="en-US" dirty="0"/>
              <a:t>later prefer exploitation.</a:t>
            </a:r>
            <a:endParaRPr lang="da-DK" dirty="0"/>
          </a:p>
        </p:txBody>
      </p:sp>
      <p:sp>
        <p:nvSpPr>
          <p:cNvPr id="7" name="Tekstboks 6"/>
          <p:cNvSpPr txBox="1"/>
          <p:nvPr/>
        </p:nvSpPr>
        <p:spPr>
          <a:xfrm>
            <a:off x="539550" y="6278387"/>
            <a:ext cx="6120682" cy="246221"/>
          </a:xfrm>
          <a:prstGeom prst="rect">
            <a:avLst/>
          </a:prstGeom>
          <a:noFill/>
        </p:spPr>
        <p:txBody>
          <a:bodyPr wrap="square" rtlCol="0">
            <a:spAutoFit/>
          </a:bodyPr>
          <a:lstStyle/>
          <a:p>
            <a:r>
              <a:rPr lang="da-DK" sz="1000" dirty="0"/>
              <a:t> </a:t>
            </a:r>
            <a:r>
              <a:rPr lang="da-DK" sz="1000" dirty="0" err="1"/>
              <a:t>Bayesian</a:t>
            </a:r>
            <a:r>
              <a:rPr lang="da-DK" sz="1000" dirty="0"/>
              <a:t> </a:t>
            </a:r>
            <a:r>
              <a:rPr lang="da-DK" sz="1000" dirty="0" err="1" smtClean="0"/>
              <a:t>Optimization</a:t>
            </a:r>
            <a:r>
              <a:rPr lang="da-DK" sz="1000" dirty="0" smtClean="0"/>
              <a:t>  BY Federico </a:t>
            </a:r>
            <a:r>
              <a:rPr lang="da-DK" sz="1000" dirty="0" err="1"/>
              <a:t>Bergamin</a:t>
            </a:r>
            <a:r>
              <a:rPr lang="da-DK" sz="1000" dirty="0"/>
              <a:t> &amp; Kristoffer H. Madsen (</a:t>
            </a:r>
            <a:r>
              <a:rPr lang="da-DK" sz="1000" dirty="0" smtClean="0"/>
              <a:t>2.2.1)(10)</a:t>
            </a:r>
            <a:endParaRPr lang="da-DK" sz="1000" dirty="0"/>
          </a:p>
        </p:txBody>
      </p:sp>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9" name="Tekstboks 8"/>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Tree>
    <p:extLst>
      <p:ext uri="{BB962C8B-B14F-4D97-AF65-F5344CB8AC3E}">
        <p14:creationId xmlns:p14="http://schemas.microsoft.com/office/powerpoint/2010/main" val="4070074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1600201"/>
            <a:ext cx="8229600" cy="604664"/>
          </a:xfrm>
        </p:spPr>
        <p:txBody>
          <a:bodyPr/>
          <a:lstStyle/>
          <a:p>
            <a:pPr marL="0" indent="0">
              <a:buNone/>
            </a:pPr>
            <a:r>
              <a:rPr lang="en-US" dirty="0" smtClean="0"/>
              <a:t>Trade-off between exploration &amp; exploitation</a:t>
            </a:r>
          </a:p>
          <a:p>
            <a:pPr marL="0" indent="0">
              <a:buNone/>
            </a:pPr>
            <a:endParaRPr lang="da-DK" dirty="0"/>
          </a:p>
        </p:txBody>
      </p:sp>
      <p:sp>
        <p:nvSpPr>
          <p:cNvPr id="6" name="Titel 1"/>
          <p:cNvSpPr>
            <a:spLocks noGrp="1"/>
          </p:cNvSpPr>
          <p:nvPr>
            <p:ph type="title"/>
          </p:nvPr>
        </p:nvSpPr>
        <p:spPr>
          <a:xfrm>
            <a:off x="323528" y="274638"/>
            <a:ext cx="8435280" cy="1282154"/>
          </a:xfrm>
        </p:spPr>
        <p:txBody>
          <a:bodyPr>
            <a:normAutofit fontScale="90000"/>
          </a:bodyPr>
          <a:lstStyle/>
          <a:p>
            <a:r>
              <a:rPr lang="en-US" b="1" dirty="0"/>
              <a:t>Active </a:t>
            </a:r>
            <a:r>
              <a:rPr lang="en-US" b="1" dirty="0" smtClean="0"/>
              <a:t>ML &amp; Agency (Q4)</a:t>
            </a:r>
            <a:br>
              <a:rPr lang="en-US" b="1" dirty="0" smtClean="0"/>
            </a:br>
            <a:r>
              <a:rPr lang="da-DK" sz="3600" dirty="0" err="1" smtClean="0">
                <a:solidFill>
                  <a:schemeClr val="tx1">
                    <a:lumMod val="50000"/>
                    <a:lumOff val="50000"/>
                  </a:schemeClr>
                </a:solidFill>
              </a:rPr>
              <a:t>Bayesian</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optimization</a:t>
            </a:r>
            <a:r>
              <a:rPr lang="da-DK" sz="3600" dirty="0" smtClean="0">
                <a:solidFill>
                  <a:schemeClr val="tx1">
                    <a:lumMod val="50000"/>
                    <a:lumOff val="50000"/>
                  </a:schemeClr>
                </a:solidFill>
              </a:rPr>
              <a:t> – </a:t>
            </a:r>
            <a:r>
              <a:rPr lang="da-DK" sz="3600" dirty="0" err="1" smtClean="0">
                <a:solidFill>
                  <a:schemeClr val="tx1">
                    <a:lumMod val="50000"/>
                    <a:lumOff val="50000"/>
                  </a:schemeClr>
                </a:solidFill>
              </a:rPr>
              <a:t>trade-off</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acq</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function</a:t>
            </a:r>
            <a:endParaRPr lang="da-DK" sz="3600" dirty="0">
              <a:solidFill>
                <a:schemeClr val="tx1">
                  <a:lumMod val="50000"/>
                  <a:lumOff val="50000"/>
                </a:schemeClr>
              </a:solidFill>
            </a:endParaRPr>
          </a:p>
        </p:txBody>
      </p:sp>
      <p:sp>
        <p:nvSpPr>
          <p:cNvPr id="2" name="Tekstboks 1"/>
          <p:cNvSpPr txBox="1"/>
          <p:nvPr/>
        </p:nvSpPr>
        <p:spPr>
          <a:xfrm>
            <a:off x="611560" y="2336495"/>
            <a:ext cx="7992888" cy="2585323"/>
          </a:xfrm>
          <a:prstGeom prst="rect">
            <a:avLst/>
          </a:prstGeom>
          <a:noFill/>
        </p:spPr>
        <p:txBody>
          <a:bodyPr wrap="square" rtlCol="0">
            <a:spAutoFit/>
          </a:bodyPr>
          <a:lstStyle/>
          <a:p>
            <a:r>
              <a:rPr lang="en-GB" dirty="0" smtClean="0"/>
              <a:t>Exploration – We search unexplored areas and values. Exploration is crucial to achieve high reward in the long term, better </a:t>
            </a:r>
            <a:r>
              <a:rPr lang="en-GB" dirty="0"/>
              <a:t>v</a:t>
            </a:r>
            <a:r>
              <a:rPr lang="en-GB" dirty="0" smtClean="0"/>
              <a:t>alues can be found</a:t>
            </a:r>
          </a:p>
          <a:p>
            <a:endParaRPr lang="en-GB" dirty="0" smtClean="0"/>
          </a:p>
          <a:p>
            <a:r>
              <a:rPr lang="en-GB" dirty="0" smtClean="0"/>
              <a:t>Exploitation: Focusing </a:t>
            </a:r>
            <a:r>
              <a:rPr lang="en-GB" dirty="0"/>
              <a:t>function evaluations around the current best results</a:t>
            </a:r>
            <a:r>
              <a:rPr lang="en-GB" dirty="0" smtClean="0"/>
              <a:t>. Higher rewards in the very short term</a:t>
            </a:r>
          </a:p>
          <a:p>
            <a:endParaRPr lang="en-GB" dirty="0"/>
          </a:p>
          <a:p>
            <a:r>
              <a:rPr lang="en-GB" dirty="0" smtClean="0"/>
              <a:t>Important in BO as we would like to find optimum value</a:t>
            </a:r>
            <a:endParaRPr lang="en-GB" dirty="0"/>
          </a:p>
          <a:p>
            <a:endParaRPr lang="en-GB" dirty="0" smtClean="0"/>
          </a:p>
          <a:p>
            <a:r>
              <a:rPr lang="en-GB" dirty="0" smtClean="0"/>
              <a:t>IPA example</a:t>
            </a:r>
            <a:endParaRPr lang="da-DK" dirty="0"/>
          </a:p>
        </p:txBody>
      </p:sp>
      <p:pic>
        <p:nvPicPr>
          <p:cNvPr id="8" name="Bille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9" name="Tekstboks 8"/>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Tree>
    <p:extLst>
      <p:ext uri="{BB962C8B-B14F-4D97-AF65-F5344CB8AC3E}">
        <p14:creationId xmlns:p14="http://schemas.microsoft.com/office/powerpoint/2010/main" val="38758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74638"/>
            <a:ext cx="8435280" cy="1282154"/>
          </a:xfrm>
        </p:spPr>
        <p:txBody>
          <a:bodyPr>
            <a:normAutofit fontScale="90000"/>
          </a:bodyPr>
          <a:lstStyle/>
          <a:p>
            <a:r>
              <a:rPr lang="en-US" b="1" dirty="0"/>
              <a:t>Active </a:t>
            </a:r>
            <a:r>
              <a:rPr lang="en-US" b="1" dirty="0" smtClean="0"/>
              <a:t>ML &amp; Agency (Q4) </a:t>
            </a:r>
            <a:br>
              <a:rPr lang="en-US" b="1" dirty="0" smtClean="0"/>
            </a:br>
            <a:r>
              <a:rPr lang="da-DK" sz="3600" dirty="0" err="1" smtClean="0">
                <a:solidFill>
                  <a:schemeClr val="tx1">
                    <a:lumMod val="50000"/>
                    <a:lumOff val="50000"/>
                  </a:schemeClr>
                </a:solidFill>
              </a:rPr>
              <a:t>Bayesian</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optimization</a:t>
            </a:r>
            <a:r>
              <a:rPr lang="da-DK" sz="3600" dirty="0" smtClean="0">
                <a:solidFill>
                  <a:schemeClr val="tx1">
                    <a:lumMod val="50000"/>
                    <a:lumOff val="50000"/>
                  </a:schemeClr>
                </a:solidFill>
              </a:rPr>
              <a:t> – </a:t>
            </a:r>
            <a:r>
              <a:rPr lang="da-DK" sz="3600" dirty="0" err="1" smtClean="0">
                <a:solidFill>
                  <a:schemeClr val="tx1">
                    <a:lumMod val="50000"/>
                    <a:lumOff val="50000"/>
                  </a:schemeClr>
                </a:solidFill>
              </a:rPr>
              <a:t>trade-off</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acq</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function</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507288" cy="532656"/>
          </a:xfrm>
        </p:spPr>
        <p:txBody>
          <a:bodyPr>
            <a:normAutofit/>
          </a:bodyPr>
          <a:lstStyle/>
          <a:p>
            <a:pPr marL="0" indent="0">
              <a:buNone/>
            </a:pPr>
            <a:r>
              <a:rPr lang="en-US" sz="2800" dirty="0" smtClean="0"/>
              <a:t>(max) probability of improvement acquisition function</a:t>
            </a:r>
            <a:endParaRPr lang="da-DK" sz="2800" dirty="0"/>
          </a:p>
        </p:txBody>
      </p:sp>
      <mc:AlternateContent xmlns:mc="http://schemas.openxmlformats.org/markup-compatibility/2006" xmlns:a14="http://schemas.microsoft.com/office/drawing/2010/main">
        <mc:Choice Requires="a14">
          <p:sp>
            <p:nvSpPr>
              <p:cNvPr id="4" name="Rektangel 3"/>
              <p:cNvSpPr/>
              <p:nvPr/>
            </p:nvSpPr>
            <p:spPr>
              <a:xfrm>
                <a:off x="2720001" y="4061053"/>
                <a:ext cx="3652200" cy="7360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a-DK" b="0" i="1" smtClean="0">
                          <a:latin typeface="Cambria Math"/>
                        </a:rPr>
                        <m:t>𝑃𝐼</m:t>
                      </m:r>
                      <m:d>
                        <m:dPr>
                          <m:ctrlPr>
                            <a:rPr lang="da-DK" b="0" i="1" smtClean="0">
                              <a:latin typeface="Cambria Math"/>
                            </a:rPr>
                          </m:ctrlPr>
                        </m:dPr>
                        <m:e>
                          <m:r>
                            <a:rPr lang="da-DK" b="0" i="1" smtClean="0">
                              <a:latin typeface="Cambria Math"/>
                            </a:rPr>
                            <m:t>𝑥</m:t>
                          </m:r>
                        </m:e>
                      </m:d>
                      <m:r>
                        <a:rPr lang="da-DK" b="0" i="1" smtClean="0">
                          <a:latin typeface="Cambria Math"/>
                        </a:rPr>
                        <m:t>=</m:t>
                      </m:r>
                      <m:r>
                        <m:rPr>
                          <m:sty m:val="p"/>
                        </m:rPr>
                        <a:rPr lang="el-GR" b="0" i="1" smtClean="0">
                          <a:latin typeface="Cambria Math"/>
                          <a:ea typeface="Cambria Math"/>
                        </a:rPr>
                        <m:t>Φ</m:t>
                      </m:r>
                      <m:d>
                        <m:dPr>
                          <m:ctrlPr>
                            <a:rPr lang="da-DK" b="0" i="1" smtClean="0">
                              <a:latin typeface="Cambria Math"/>
                              <a:ea typeface="Cambria Math"/>
                            </a:rPr>
                          </m:ctrlPr>
                        </m:dPr>
                        <m:e>
                          <m:f>
                            <m:fPr>
                              <m:ctrlPr>
                                <a:rPr lang="da-DK" b="0" i="1" smtClean="0">
                                  <a:latin typeface="Cambria Math"/>
                                  <a:ea typeface="Cambria Math"/>
                                </a:rPr>
                              </m:ctrlPr>
                            </m:fPr>
                            <m:num>
                              <m:r>
                                <a:rPr lang="da-DK" i="1">
                                  <a:latin typeface="Cambria Math"/>
                                  <a:ea typeface="Cambria Math"/>
                                </a:rPr>
                                <m:t>𝜇</m:t>
                              </m:r>
                              <m:d>
                                <m:dPr>
                                  <m:ctrlPr>
                                    <a:rPr lang="da-DK" i="1">
                                      <a:latin typeface="Cambria Math"/>
                                      <a:ea typeface="Cambria Math"/>
                                    </a:rPr>
                                  </m:ctrlPr>
                                </m:dPr>
                                <m:e>
                                  <m:r>
                                    <a:rPr lang="da-DK" i="1">
                                      <a:latin typeface="Cambria Math"/>
                                      <a:ea typeface="Cambria Math"/>
                                    </a:rPr>
                                    <m:t>𝑥</m:t>
                                  </m:r>
                                </m:e>
                              </m:d>
                              <m:r>
                                <a:rPr lang="da-DK" i="1">
                                  <a:latin typeface="Cambria Math"/>
                                  <a:ea typeface="Cambria Math"/>
                                </a:rPr>
                                <m:t>−</m:t>
                              </m:r>
                              <m:r>
                                <a:rPr lang="da-DK" i="1">
                                  <a:latin typeface="Cambria Math"/>
                                  <a:ea typeface="Cambria Math"/>
                                </a:rPr>
                                <m:t>𝑓</m:t>
                              </m:r>
                              <m:d>
                                <m:dPr>
                                  <m:ctrlPr>
                                    <a:rPr lang="da-DK" i="1">
                                      <a:latin typeface="Cambria Math"/>
                                      <a:ea typeface="Cambria Math"/>
                                    </a:rPr>
                                  </m:ctrlPr>
                                </m:dPr>
                                <m:e>
                                  <m:sSup>
                                    <m:sSupPr>
                                      <m:ctrlPr>
                                        <a:rPr lang="da-DK" i="1">
                                          <a:latin typeface="Cambria Math"/>
                                          <a:ea typeface="Cambria Math"/>
                                        </a:rPr>
                                      </m:ctrlPr>
                                    </m:sSupPr>
                                    <m:e>
                                      <m:r>
                                        <a:rPr lang="da-DK" i="1">
                                          <a:latin typeface="Cambria Math"/>
                                          <a:ea typeface="Cambria Math"/>
                                        </a:rPr>
                                        <m:t>𝑥</m:t>
                                      </m:r>
                                    </m:e>
                                    <m:sup>
                                      <m:r>
                                        <a:rPr lang="da-DK" i="1">
                                          <a:latin typeface="Cambria Math"/>
                                          <a:ea typeface="Cambria Math"/>
                                        </a:rPr>
                                        <m:t>+</m:t>
                                      </m:r>
                                    </m:sup>
                                  </m:sSup>
                                </m:e>
                              </m:d>
                              <m:r>
                                <a:rPr lang="da-DK" i="1">
                                  <a:latin typeface="Cambria Math"/>
                                  <a:ea typeface="Cambria Math"/>
                                </a:rPr>
                                <m:t>−</m:t>
                              </m:r>
                              <m:r>
                                <a:rPr lang="da-DK" i="1">
                                  <a:latin typeface="Cambria Math"/>
                                  <a:ea typeface="Cambria Math"/>
                                </a:rPr>
                                <m:t>𝜉</m:t>
                              </m:r>
                            </m:num>
                            <m:den>
                              <m:r>
                                <a:rPr lang="da-DK" i="1">
                                  <a:latin typeface="Cambria Math"/>
                                  <a:ea typeface="Cambria Math"/>
                                </a:rPr>
                                <m:t>𝜎</m:t>
                              </m:r>
                              <m:d>
                                <m:dPr>
                                  <m:ctrlPr>
                                    <a:rPr lang="da-DK" i="1">
                                      <a:latin typeface="Cambria Math"/>
                                      <a:ea typeface="Cambria Math"/>
                                    </a:rPr>
                                  </m:ctrlPr>
                                </m:dPr>
                                <m:e>
                                  <m:r>
                                    <a:rPr lang="da-DK" i="1">
                                      <a:latin typeface="Cambria Math"/>
                                      <a:ea typeface="Cambria Math"/>
                                    </a:rPr>
                                    <m:t>𝑥</m:t>
                                  </m:r>
                                </m:e>
                              </m:d>
                            </m:den>
                          </m:f>
                        </m:e>
                      </m:d>
                    </m:oMath>
                  </m:oMathPara>
                </a14:m>
                <a:endParaRPr lang="da-DK" dirty="0"/>
              </a:p>
            </p:txBody>
          </p:sp>
        </mc:Choice>
        <mc:Fallback xmlns="">
          <p:sp>
            <p:nvSpPr>
              <p:cNvPr id="4" name="Rektangel 3"/>
              <p:cNvSpPr>
                <a:spLocks noRot="1" noChangeAspect="1" noMove="1" noResize="1" noEditPoints="1" noAdjustHandles="1" noChangeArrowheads="1" noChangeShapeType="1" noTextEdit="1"/>
              </p:cNvSpPr>
              <p:nvPr/>
            </p:nvSpPr>
            <p:spPr>
              <a:xfrm>
                <a:off x="2720001" y="4061053"/>
                <a:ext cx="3652200" cy="736099"/>
              </a:xfrm>
              <a:prstGeom prst="rect">
                <a:avLst/>
              </a:prstGeom>
              <a:blipFill rotWithShape="1">
                <a:blip r:embed="rId2"/>
                <a:stretch>
                  <a:fillRect/>
                </a:stretch>
              </a:blipFill>
            </p:spPr>
            <p:txBody>
              <a:bodyPr/>
              <a:lstStyle/>
              <a:p>
                <a:r>
                  <a:rPr lang="en-US">
                    <a:noFill/>
                  </a:rPr>
                  <a:t> </a:t>
                </a:r>
              </a:p>
            </p:txBody>
          </p:sp>
        </mc:Fallback>
      </mc:AlternateContent>
      <p:sp>
        <p:nvSpPr>
          <p:cNvPr id="5" name="Tekstboks 4"/>
          <p:cNvSpPr txBox="1"/>
          <p:nvPr/>
        </p:nvSpPr>
        <p:spPr>
          <a:xfrm>
            <a:off x="2411760" y="3629005"/>
            <a:ext cx="4679486" cy="369332"/>
          </a:xfrm>
          <a:prstGeom prst="rect">
            <a:avLst/>
          </a:prstGeom>
          <a:noFill/>
        </p:spPr>
        <p:txBody>
          <a:bodyPr wrap="none" rtlCol="0">
            <a:spAutoFit/>
          </a:bodyPr>
          <a:lstStyle/>
          <a:p>
            <a:r>
              <a:rPr lang="en-US" dirty="0"/>
              <a:t>probability of improvement acquisition function</a:t>
            </a:r>
            <a:endParaRPr lang="da-DK" dirty="0"/>
          </a:p>
        </p:txBody>
      </p:sp>
      <mc:AlternateContent xmlns:mc="http://schemas.openxmlformats.org/markup-compatibility/2006" xmlns:a14="http://schemas.microsoft.com/office/drawing/2010/main">
        <mc:Choice Requires="a14">
          <p:sp>
            <p:nvSpPr>
              <p:cNvPr id="6" name="Tekstboks 5"/>
              <p:cNvSpPr txBox="1"/>
              <p:nvPr/>
            </p:nvSpPr>
            <p:spPr>
              <a:xfrm>
                <a:off x="313013" y="3131676"/>
                <a:ext cx="8469242" cy="369332"/>
              </a:xfrm>
              <a:prstGeom prst="rect">
                <a:avLst/>
              </a:prstGeom>
              <a:noFill/>
            </p:spPr>
            <p:txBody>
              <a:bodyPr wrap="none" rtlCol="0">
                <a:spAutoFit/>
              </a:bodyPr>
              <a:lstStyle/>
              <a:p>
                <a:r>
                  <a:rPr lang="en-US" dirty="0"/>
                  <a:t>where </a:t>
                </a:r>
                <a14:m>
                  <m:oMath xmlns:m="http://schemas.openxmlformats.org/officeDocument/2006/math">
                    <m:r>
                      <a:rPr lang="da-DK" i="1">
                        <a:latin typeface="Cambria Math"/>
                        <a:ea typeface="Cambria Math"/>
                      </a:rPr>
                      <m:t>𝑓</m:t>
                    </m:r>
                    <m:d>
                      <m:dPr>
                        <m:ctrlPr>
                          <a:rPr lang="da-DK" i="1">
                            <a:latin typeface="Cambria Math"/>
                            <a:ea typeface="Cambria Math"/>
                          </a:rPr>
                        </m:ctrlPr>
                      </m:dPr>
                      <m:e>
                        <m:sSup>
                          <m:sSupPr>
                            <m:ctrlPr>
                              <a:rPr lang="da-DK" i="1">
                                <a:latin typeface="Cambria Math"/>
                                <a:ea typeface="Cambria Math"/>
                              </a:rPr>
                            </m:ctrlPr>
                          </m:sSupPr>
                          <m:e>
                            <m:r>
                              <a:rPr lang="da-DK" i="1">
                                <a:latin typeface="Cambria Math"/>
                                <a:ea typeface="Cambria Math"/>
                              </a:rPr>
                              <m:t>𝑥</m:t>
                            </m:r>
                          </m:e>
                          <m:sup>
                            <m:r>
                              <a:rPr lang="da-DK" i="1">
                                <a:latin typeface="Cambria Math"/>
                                <a:ea typeface="Cambria Math"/>
                              </a:rPr>
                              <m:t>+</m:t>
                            </m:r>
                          </m:sup>
                        </m:sSup>
                      </m:e>
                    </m:d>
                  </m:oMath>
                </a14:m>
                <a:r>
                  <a:rPr lang="en-US" dirty="0"/>
                  <a:t> is the value of the best sample so far and</a:t>
                </a:r>
                <a:r>
                  <a:rPr lang="en-US" dirty="0" smtClean="0"/>
                  <a:t> </a:t>
                </a:r>
                <a14:m>
                  <m:oMath xmlns:m="http://schemas.openxmlformats.org/officeDocument/2006/math">
                    <m:sSup>
                      <m:sSupPr>
                        <m:ctrlPr>
                          <a:rPr lang="da-DK" i="1">
                            <a:latin typeface="Cambria Math"/>
                            <a:ea typeface="Cambria Math"/>
                          </a:rPr>
                        </m:ctrlPr>
                      </m:sSupPr>
                      <m:e>
                        <m:r>
                          <a:rPr lang="da-DK" i="1">
                            <a:latin typeface="Cambria Math"/>
                            <a:ea typeface="Cambria Math"/>
                          </a:rPr>
                          <m:t>𝑥</m:t>
                        </m:r>
                      </m:e>
                      <m:sup>
                        <m:r>
                          <a:rPr lang="da-DK" i="1">
                            <a:latin typeface="Cambria Math"/>
                            <a:ea typeface="Cambria Math"/>
                          </a:rPr>
                          <m:t>+</m:t>
                        </m:r>
                      </m:sup>
                    </m:sSup>
                  </m:oMath>
                </a14:m>
                <a:r>
                  <a:rPr lang="en-US" dirty="0" smtClean="0"/>
                  <a:t> </a:t>
                </a:r>
                <a:r>
                  <a:rPr lang="en-US" dirty="0"/>
                  <a:t>is the location of that sample </a:t>
                </a:r>
                <a:endParaRPr lang="da-DK" dirty="0"/>
              </a:p>
            </p:txBody>
          </p:sp>
        </mc:Choice>
        <mc:Fallback xmlns="">
          <p:sp>
            <p:nvSpPr>
              <p:cNvPr id="6" name="Tekstboks 5"/>
              <p:cNvSpPr txBox="1">
                <a:spLocks noRot="1" noChangeAspect="1" noMove="1" noResize="1" noEditPoints="1" noAdjustHandles="1" noChangeArrowheads="1" noChangeShapeType="1" noTextEdit="1"/>
              </p:cNvSpPr>
              <p:nvPr/>
            </p:nvSpPr>
            <p:spPr>
              <a:xfrm>
                <a:off x="313013" y="3131676"/>
                <a:ext cx="8469242" cy="369332"/>
              </a:xfrm>
              <a:prstGeom prst="rect">
                <a:avLst/>
              </a:prstGeom>
              <a:blipFill rotWithShape="1">
                <a:blip r:embed="rId3"/>
                <a:stretch>
                  <a:fillRect l="-576" t="-8333" b="-26667"/>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7" name="Rektangel 6"/>
              <p:cNvSpPr/>
              <p:nvPr/>
            </p:nvSpPr>
            <p:spPr>
              <a:xfrm>
                <a:off x="2555776" y="2636912"/>
                <a:ext cx="3652200" cy="4049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a-DK" b="0" i="1" smtClean="0">
                          <a:latin typeface="Cambria Math"/>
                        </a:rPr>
                        <m:t>𝑃𝐼</m:t>
                      </m:r>
                      <m:d>
                        <m:dPr>
                          <m:ctrlPr>
                            <a:rPr lang="da-DK" b="0" i="1" smtClean="0">
                              <a:latin typeface="Cambria Math"/>
                            </a:rPr>
                          </m:ctrlPr>
                        </m:dPr>
                        <m:e>
                          <m:r>
                            <a:rPr lang="da-DK" b="0" i="1" smtClean="0">
                              <a:latin typeface="Cambria Math"/>
                            </a:rPr>
                            <m:t>𝑥</m:t>
                          </m:r>
                        </m:e>
                      </m:d>
                      <m:r>
                        <a:rPr lang="da-DK" b="0" i="1" smtClean="0">
                          <a:latin typeface="Cambria Math"/>
                        </a:rPr>
                        <m:t>=</m:t>
                      </m:r>
                      <m:r>
                        <a:rPr lang="da-DK" b="0" i="1" smtClean="0">
                          <a:latin typeface="Cambria Math"/>
                          <a:ea typeface="Cambria Math"/>
                        </a:rPr>
                        <m:t>𝑃</m:t>
                      </m:r>
                      <m:d>
                        <m:dPr>
                          <m:ctrlPr>
                            <a:rPr lang="da-DK" b="0" i="1" smtClean="0">
                              <a:latin typeface="Cambria Math"/>
                              <a:ea typeface="Cambria Math"/>
                            </a:rPr>
                          </m:ctrlPr>
                        </m:dPr>
                        <m:e>
                          <m:r>
                            <a:rPr lang="da-DK" i="1">
                              <a:latin typeface="Cambria Math"/>
                              <a:ea typeface="Cambria Math"/>
                            </a:rPr>
                            <m:t>𝑓</m:t>
                          </m:r>
                          <m:d>
                            <m:dPr>
                              <m:ctrlPr>
                                <a:rPr lang="da-DK" i="1">
                                  <a:latin typeface="Cambria Math"/>
                                  <a:ea typeface="Cambria Math"/>
                                </a:rPr>
                              </m:ctrlPr>
                            </m:dPr>
                            <m:e>
                              <m:r>
                                <a:rPr lang="da-DK" b="0" i="1" smtClean="0">
                                  <a:latin typeface="Cambria Math"/>
                                  <a:ea typeface="Cambria Math"/>
                                </a:rPr>
                                <m:t>𝑥</m:t>
                              </m:r>
                            </m:e>
                          </m:d>
                          <m:r>
                            <a:rPr lang="da-DK" i="1" smtClean="0">
                              <a:latin typeface="Cambria Math"/>
                              <a:ea typeface="Cambria Math"/>
                            </a:rPr>
                            <m:t>≥</m:t>
                          </m:r>
                          <m:r>
                            <a:rPr lang="da-DK" i="1">
                              <a:latin typeface="Cambria Math"/>
                              <a:ea typeface="Cambria Math"/>
                            </a:rPr>
                            <m:t>𝑓</m:t>
                          </m:r>
                          <m:d>
                            <m:dPr>
                              <m:ctrlPr>
                                <a:rPr lang="da-DK" i="1">
                                  <a:latin typeface="Cambria Math"/>
                                  <a:ea typeface="Cambria Math"/>
                                </a:rPr>
                              </m:ctrlPr>
                            </m:dPr>
                            <m:e>
                              <m:sSup>
                                <m:sSupPr>
                                  <m:ctrlPr>
                                    <a:rPr lang="da-DK" i="1">
                                      <a:latin typeface="Cambria Math"/>
                                      <a:ea typeface="Cambria Math"/>
                                    </a:rPr>
                                  </m:ctrlPr>
                                </m:sSupPr>
                                <m:e>
                                  <m:r>
                                    <a:rPr lang="da-DK" i="1">
                                      <a:latin typeface="Cambria Math"/>
                                      <a:ea typeface="Cambria Math"/>
                                    </a:rPr>
                                    <m:t>𝑥</m:t>
                                  </m:r>
                                </m:e>
                                <m:sup>
                                  <m:r>
                                    <a:rPr lang="da-DK" i="1">
                                      <a:latin typeface="Cambria Math"/>
                                      <a:ea typeface="Cambria Math"/>
                                    </a:rPr>
                                    <m:t>+</m:t>
                                  </m:r>
                                </m:sup>
                              </m:sSup>
                            </m:e>
                          </m:d>
                        </m:e>
                      </m:d>
                    </m:oMath>
                  </m:oMathPara>
                </a14:m>
                <a:endParaRPr lang="da-DK" dirty="0"/>
              </a:p>
            </p:txBody>
          </p:sp>
        </mc:Choice>
        <mc:Fallback xmlns="">
          <p:sp>
            <p:nvSpPr>
              <p:cNvPr id="7" name="Rektangel 6"/>
              <p:cNvSpPr>
                <a:spLocks noRot="1" noChangeAspect="1" noMove="1" noResize="1" noEditPoints="1" noAdjustHandles="1" noChangeArrowheads="1" noChangeShapeType="1" noTextEdit="1"/>
              </p:cNvSpPr>
              <p:nvPr/>
            </p:nvSpPr>
            <p:spPr>
              <a:xfrm>
                <a:off x="2555776" y="2636912"/>
                <a:ext cx="3652200" cy="404983"/>
              </a:xfrm>
              <a:prstGeom prst="rect">
                <a:avLst/>
              </a:prstGeom>
              <a:blipFill rotWithShape="1">
                <a:blip r:embed="rId4"/>
                <a:stretch>
                  <a:fillRect b="-9091"/>
                </a:stretch>
              </a:blipFill>
            </p:spPr>
            <p:txBody>
              <a:bodyPr/>
              <a:lstStyle/>
              <a:p>
                <a:r>
                  <a:rPr lang="da-DK">
                    <a:noFill/>
                  </a:rPr>
                  <a:t> </a:t>
                </a:r>
              </a:p>
            </p:txBody>
          </p:sp>
        </mc:Fallback>
      </mc:AlternateContent>
      <p:sp>
        <p:nvSpPr>
          <p:cNvPr id="8" name="Tekstboks 7"/>
          <p:cNvSpPr txBox="1"/>
          <p:nvPr/>
        </p:nvSpPr>
        <p:spPr>
          <a:xfrm>
            <a:off x="683567" y="6278387"/>
            <a:ext cx="4680521" cy="246221"/>
          </a:xfrm>
          <a:prstGeom prst="rect">
            <a:avLst/>
          </a:prstGeom>
          <a:noFill/>
        </p:spPr>
        <p:txBody>
          <a:bodyPr wrap="square" rtlCol="0">
            <a:spAutoFit/>
          </a:bodyPr>
          <a:lstStyle/>
          <a:p>
            <a:r>
              <a:rPr lang="da-DK" sz="1000" dirty="0"/>
              <a:t> </a:t>
            </a:r>
            <a:r>
              <a:rPr lang="da-DK" sz="1000" dirty="0" err="1"/>
              <a:t>Bayesian</a:t>
            </a:r>
            <a:r>
              <a:rPr lang="da-DK" sz="1000" dirty="0"/>
              <a:t> </a:t>
            </a:r>
            <a:r>
              <a:rPr lang="da-DK" sz="1000" dirty="0" err="1" smtClean="0"/>
              <a:t>Optimization</a:t>
            </a:r>
            <a:r>
              <a:rPr lang="da-DK" sz="1000" dirty="0" smtClean="0"/>
              <a:t>  BY Federico </a:t>
            </a:r>
            <a:r>
              <a:rPr lang="da-DK" sz="1000" dirty="0" err="1"/>
              <a:t>Bergamin</a:t>
            </a:r>
            <a:r>
              <a:rPr lang="da-DK" sz="1000" dirty="0"/>
              <a:t> &amp; Kristoffer H. Madsen (</a:t>
            </a:r>
            <a:r>
              <a:rPr lang="da-DK" sz="1000" dirty="0" smtClean="0"/>
              <a:t>2.2.1) (5) (9)</a:t>
            </a:r>
            <a:endParaRPr lang="da-DK" sz="1000" dirty="0"/>
          </a:p>
        </p:txBody>
      </p:sp>
      <p:pic>
        <p:nvPicPr>
          <p:cNvPr id="9" name="Billed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0" name="Tekstboks 9"/>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mc:AlternateContent xmlns:mc="http://schemas.openxmlformats.org/markup-compatibility/2006" xmlns:a14="http://schemas.microsoft.com/office/drawing/2010/main">
        <mc:Choice Requires="a14">
          <p:sp>
            <p:nvSpPr>
              <p:cNvPr id="11" name="Rectangle 10"/>
              <p:cNvSpPr/>
              <p:nvPr/>
            </p:nvSpPr>
            <p:spPr>
              <a:xfrm>
                <a:off x="434000" y="4797152"/>
                <a:ext cx="6802295" cy="1200329"/>
              </a:xfrm>
              <a:prstGeom prst="rect">
                <a:avLst/>
              </a:prstGeom>
            </p:spPr>
            <p:txBody>
              <a:bodyPr wrap="square">
                <a:spAutoFit/>
              </a:bodyPr>
              <a:lstStyle/>
              <a:p>
                <a:r>
                  <a:rPr lang="en-US" dirty="0"/>
                  <a:t>This acquisition function, will result in mostly exploitation and no exploration. We will always prefer points with high probability of being infinitesimally grater then the current best samples </a:t>
                </a:r>
                <a14:m>
                  <m:oMath xmlns:m="http://schemas.openxmlformats.org/officeDocument/2006/math">
                    <m:r>
                      <a:rPr lang="da-DK" i="1">
                        <a:latin typeface="Cambria Math"/>
                        <a:ea typeface="Cambria Math"/>
                      </a:rPr>
                      <m:t>𝑓</m:t>
                    </m:r>
                    <m:d>
                      <m:dPr>
                        <m:ctrlPr>
                          <a:rPr lang="da-DK" i="1">
                            <a:latin typeface="Cambria Math"/>
                            <a:ea typeface="Cambria Math"/>
                          </a:rPr>
                        </m:ctrlPr>
                      </m:dPr>
                      <m:e>
                        <m:sSup>
                          <m:sSupPr>
                            <m:ctrlPr>
                              <a:rPr lang="da-DK" i="1">
                                <a:latin typeface="Cambria Math"/>
                                <a:ea typeface="Cambria Math"/>
                              </a:rPr>
                            </m:ctrlPr>
                          </m:sSupPr>
                          <m:e>
                            <m:r>
                              <a:rPr lang="da-DK" i="1">
                                <a:latin typeface="Cambria Math"/>
                                <a:ea typeface="Cambria Math"/>
                              </a:rPr>
                              <m:t>𝑥</m:t>
                            </m:r>
                          </m:e>
                          <m:sup>
                            <m:r>
                              <a:rPr lang="da-DK" i="1">
                                <a:latin typeface="Cambria Math"/>
                                <a:ea typeface="Cambria Math"/>
                              </a:rPr>
                              <m:t>+</m:t>
                            </m:r>
                          </m:sup>
                        </m:sSup>
                      </m:e>
                    </m:d>
                  </m:oMath>
                </a14:m>
                <a:r>
                  <a:rPr lang="en-US" dirty="0"/>
                  <a:t> over points that are less certain. </a:t>
                </a:r>
                <a:r>
                  <a:rPr lang="en-US" dirty="0" smtClean="0"/>
                  <a:t>Therefore we add a trade off parameter</a:t>
                </a:r>
                <a:r>
                  <a:rPr lang="da-DK" dirty="0">
                    <a:ea typeface="Cambria Math"/>
                  </a:rPr>
                  <a:t> </a:t>
                </a:r>
                <a14:m>
                  <m:oMath xmlns:m="http://schemas.openxmlformats.org/officeDocument/2006/math">
                    <m:r>
                      <a:rPr lang="da-DK" i="1">
                        <a:latin typeface="Cambria Math"/>
                        <a:ea typeface="Cambria Math"/>
                      </a:rPr>
                      <m:t>𝜉</m:t>
                    </m:r>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34000" y="4797152"/>
                <a:ext cx="6802295" cy="1200329"/>
              </a:xfrm>
              <a:prstGeom prst="rect">
                <a:avLst/>
              </a:prstGeom>
              <a:blipFill rotWithShape="1">
                <a:blip r:embed="rId6"/>
                <a:stretch>
                  <a:fillRect l="-717" t="-2538" r="-627" b="-7107"/>
                </a:stretch>
              </a:blipFill>
            </p:spPr>
            <p:txBody>
              <a:bodyPr/>
              <a:lstStyle/>
              <a:p>
                <a:r>
                  <a:rPr lang="en-US">
                    <a:noFill/>
                  </a:rPr>
                  <a:t> </a:t>
                </a:r>
              </a:p>
            </p:txBody>
          </p:sp>
        </mc:Fallback>
      </mc:AlternateContent>
    </p:spTree>
    <p:extLst>
      <p:ext uri="{BB962C8B-B14F-4D97-AF65-F5344CB8AC3E}">
        <p14:creationId xmlns:p14="http://schemas.microsoft.com/office/powerpoint/2010/main" val="3148525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Active ML &amp; Agency (Q4) </a:t>
            </a:r>
            <a:br>
              <a:rPr lang="en-US" b="1" dirty="0"/>
            </a:br>
            <a:r>
              <a:rPr lang="da-DK" dirty="0" err="1">
                <a:solidFill>
                  <a:schemeClr val="tx1">
                    <a:lumMod val="50000"/>
                    <a:lumOff val="50000"/>
                  </a:schemeClr>
                </a:solidFill>
              </a:rPr>
              <a:t>Bayesian</a:t>
            </a:r>
            <a:r>
              <a:rPr lang="da-DK" dirty="0">
                <a:solidFill>
                  <a:schemeClr val="tx1">
                    <a:lumMod val="50000"/>
                    <a:lumOff val="50000"/>
                  </a:schemeClr>
                </a:solidFill>
              </a:rPr>
              <a:t> </a:t>
            </a:r>
            <a:r>
              <a:rPr lang="da-DK" dirty="0" err="1">
                <a:solidFill>
                  <a:schemeClr val="tx1">
                    <a:lumMod val="50000"/>
                    <a:lumOff val="50000"/>
                  </a:schemeClr>
                </a:solidFill>
              </a:rPr>
              <a:t>optimization</a:t>
            </a:r>
            <a:r>
              <a:rPr lang="da-DK" dirty="0">
                <a:solidFill>
                  <a:schemeClr val="tx1">
                    <a:lumMod val="50000"/>
                    <a:lumOff val="50000"/>
                  </a:schemeClr>
                </a:solidFill>
              </a:rPr>
              <a:t> – </a:t>
            </a:r>
            <a:r>
              <a:rPr lang="da-DK" dirty="0" err="1">
                <a:solidFill>
                  <a:schemeClr val="tx1">
                    <a:lumMod val="50000"/>
                    <a:lumOff val="50000"/>
                  </a:schemeClr>
                </a:solidFill>
              </a:rPr>
              <a:t>trade-off</a:t>
            </a:r>
            <a:r>
              <a:rPr lang="da-DK" dirty="0">
                <a:solidFill>
                  <a:schemeClr val="tx1">
                    <a:lumMod val="50000"/>
                    <a:lumOff val="50000"/>
                  </a:schemeClr>
                </a:solidFill>
              </a:rPr>
              <a:t> &amp; </a:t>
            </a:r>
            <a:r>
              <a:rPr lang="da-DK" dirty="0" err="1">
                <a:solidFill>
                  <a:schemeClr val="tx1">
                    <a:lumMod val="50000"/>
                    <a:lumOff val="50000"/>
                  </a:schemeClr>
                </a:solidFill>
              </a:rPr>
              <a:t>acq</a:t>
            </a:r>
            <a:r>
              <a:rPr lang="da-DK" dirty="0">
                <a:solidFill>
                  <a:schemeClr val="tx1">
                    <a:lumMod val="50000"/>
                    <a:lumOff val="50000"/>
                  </a:schemeClr>
                </a:solidFill>
              </a:rPr>
              <a:t>. </a:t>
            </a:r>
            <a:r>
              <a:rPr lang="da-DK" dirty="0" err="1">
                <a:solidFill>
                  <a:schemeClr val="tx1">
                    <a:lumMod val="50000"/>
                    <a:lumOff val="50000"/>
                  </a:schemeClr>
                </a:solidFill>
              </a:rPr>
              <a:t>function</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60581"/>
            <a:ext cx="62880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8" name="Tekstboks 9"/>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Tree>
    <p:extLst>
      <p:ext uri="{BB962C8B-B14F-4D97-AF65-F5344CB8AC3E}">
        <p14:creationId xmlns:p14="http://schemas.microsoft.com/office/powerpoint/2010/main" val="3182079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470025"/>
          </a:xfrm>
        </p:spPr>
        <p:txBody>
          <a:bodyPr>
            <a:noAutofit/>
          </a:bodyPr>
          <a:lstStyle/>
          <a:p>
            <a:r>
              <a:rPr lang="en-US" sz="4800" dirty="0" smtClean="0"/>
              <a:t>Active Machine Learning (ML) </a:t>
            </a:r>
            <a:br>
              <a:rPr lang="en-US" sz="4800" dirty="0" smtClean="0"/>
            </a:br>
            <a:r>
              <a:rPr lang="en-US" sz="4800" dirty="0" smtClean="0"/>
              <a:t>&amp; Agency</a:t>
            </a:r>
            <a:endParaRPr lang="da-DK" sz="4800" dirty="0"/>
          </a:p>
        </p:txBody>
      </p:sp>
      <p:sp>
        <p:nvSpPr>
          <p:cNvPr id="3" name="Undertitel 2"/>
          <p:cNvSpPr>
            <a:spLocks noGrp="1"/>
          </p:cNvSpPr>
          <p:nvPr>
            <p:ph type="subTitle" idx="1"/>
          </p:nvPr>
        </p:nvSpPr>
        <p:spPr>
          <a:xfrm>
            <a:off x="1371600" y="2420888"/>
            <a:ext cx="6400800" cy="1008112"/>
          </a:xfrm>
        </p:spPr>
        <p:txBody>
          <a:bodyPr>
            <a:normAutofit/>
          </a:bodyPr>
          <a:lstStyle/>
          <a:p>
            <a:r>
              <a:rPr lang="da-DK" sz="4000" b="1" dirty="0" smtClean="0">
                <a:solidFill>
                  <a:schemeClr val="bg1"/>
                </a:solidFill>
              </a:rPr>
              <a:t>Active </a:t>
            </a:r>
            <a:r>
              <a:rPr lang="da-DK" sz="4000" b="1" dirty="0" err="1" smtClean="0">
                <a:solidFill>
                  <a:schemeClr val="bg1"/>
                </a:solidFill>
              </a:rPr>
              <a:t>learning</a:t>
            </a:r>
            <a:endParaRPr lang="da-DK" sz="4000" dirty="0">
              <a:solidFill>
                <a:schemeClr val="bg1"/>
              </a:solidFill>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232" y="3284984"/>
            <a:ext cx="2643560" cy="162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8" name="Tekstboks 7"/>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9" name="Tekstboks 8"/>
          <p:cNvSpPr txBox="1"/>
          <p:nvPr/>
        </p:nvSpPr>
        <p:spPr>
          <a:xfrm>
            <a:off x="2483768" y="5745450"/>
            <a:ext cx="4032448" cy="707886"/>
          </a:xfrm>
          <a:prstGeom prst="rect">
            <a:avLst/>
          </a:prstGeom>
          <a:noFill/>
        </p:spPr>
        <p:txBody>
          <a:bodyPr wrap="square" rtlCol="0">
            <a:spAutoFit/>
          </a:bodyPr>
          <a:lstStyle/>
          <a:p>
            <a:pPr algn="ctr"/>
            <a:r>
              <a:rPr lang="da-DK" sz="2000" dirty="0" smtClean="0"/>
              <a:t>Danmarks Tekniske Universitet </a:t>
            </a:r>
          </a:p>
          <a:p>
            <a:pPr algn="ctr"/>
            <a:r>
              <a:rPr lang="da-DK" sz="2000" dirty="0" smtClean="0"/>
              <a:t>Eksamen forår 2021</a:t>
            </a:r>
          </a:p>
        </p:txBody>
      </p:sp>
      <p:pic>
        <p:nvPicPr>
          <p:cNvPr id="10" name="Picture 6" descr="DTU Design Gui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5655568"/>
            <a:ext cx="596281" cy="86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375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470025"/>
          </a:xfrm>
        </p:spPr>
        <p:txBody>
          <a:bodyPr>
            <a:noAutofit/>
          </a:bodyPr>
          <a:lstStyle/>
          <a:p>
            <a:r>
              <a:rPr lang="en-US" sz="4800" dirty="0" smtClean="0"/>
              <a:t>Active ML &amp; Agency </a:t>
            </a:r>
            <a:br>
              <a:rPr lang="en-US" sz="4800" dirty="0" smtClean="0"/>
            </a:br>
            <a:r>
              <a:rPr lang="en-US" sz="4800" dirty="0" smtClean="0"/>
              <a:t>Bayesian optimization (Q1)</a:t>
            </a:r>
            <a:endParaRPr lang="da-DK" sz="4800" dirty="0"/>
          </a:p>
        </p:txBody>
      </p:sp>
      <p:sp>
        <p:nvSpPr>
          <p:cNvPr id="3" name="Undertitel 2"/>
          <p:cNvSpPr>
            <a:spLocks noGrp="1"/>
          </p:cNvSpPr>
          <p:nvPr>
            <p:ph type="subTitle" idx="1"/>
          </p:nvPr>
        </p:nvSpPr>
        <p:spPr>
          <a:xfrm>
            <a:off x="1371600" y="2492896"/>
            <a:ext cx="6400800" cy="1656184"/>
          </a:xfrm>
        </p:spPr>
        <p:txBody>
          <a:bodyPr>
            <a:normAutofit/>
          </a:bodyPr>
          <a:lstStyle/>
          <a:p>
            <a:r>
              <a:rPr lang="da-DK" sz="4000" b="1" dirty="0" err="1" smtClean="0">
                <a:solidFill>
                  <a:schemeClr val="bg1"/>
                </a:solidFill>
              </a:rPr>
              <a:t>Gaussian</a:t>
            </a:r>
            <a:r>
              <a:rPr lang="da-DK" sz="4000" b="1" dirty="0" smtClean="0">
                <a:solidFill>
                  <a:schemeClr val="bg1"/>
                </a:solidFill>
              </a:rPr>
              <a:t> processes</a:t>
            </a:r>
            <a:r>
              <a:rPr lang="da-DK" sz="4800" dirty="0" smtClean="0">
                <a:solidFill>
                  <a:schemeClr val="bg1"/>
                </a:solidFill>
              </a:rPr>
              <a:t> </a:t>
            </a:r>
            <a:endParaRPr lang="da-DK" sz="4800" dirty="0">
              <a:solidFill>
                <a:schemeClr val="bg1"/>
              </a:solidFill>
            </a:endParaRPr>
          </a:p>
        </p:txBody>
      </p:sp>
      <p:pic>
        <p:nvPicPr>
          <p:cNvPr id="11" name="Bille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2" name="Tekstboks 11"/>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13" name="Tekstboks 12"/>
          <p:cNvSpPr txBox="1"/>
          <p:nvPr/>
        </p:nvSpPr>
        <p:spPr>
          <a:xfrm>
            <a:off x="2483768" y="5745450"/>
            <a:ext cx="4032448" cy="707886"/>
          </a:xfrm>
          <a:prstGeom prst="rect">
            <a:avLst/>
          </a:prstGeom>
          <a:noFill/>
        </p:spPr>
        <p:txBody>
          <a:bodyPr wrap="square" rtlCol="0">
            <a:spAutoFit/>
          </a:bodyPr>
          <a:lstStyle/>
          <a:p>
            <a:pPr algn="ctr"/>
            <a:r>
              <a:rPr lang="da-DK" sz="2000" dirty="0" smtClean="0"/>
              <a:t>Danmarks Tekniske Universitet </a:t>
            </a:r>
          </a:p>
          <a:p>
            <a:pPr algn="ctr"/>
            <a:r>
              <a:rPr lang="da-DK" sz="2000" dirty="0" smtClean="0"/>
              <a:t>Eksamen forår 2021</a:t>
            </a:r>
          </a:p>
        </p:txBody>
      </p:sp>
      <p:pic>
        <p:nvPicPr>
          <p:cNvPr id="14" name="Picture 6" descr="DTU Design Gu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655568"/>
            <a:ext cx="596281" cy="86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049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470025"/>
          </a:xfrm>
        </p:spPr>
        <p:txBody>
          <a:bodyPr>
            <a:noAutofit/>
          </a:bodyPr>
          <a:lstStyle/>
          <a:p>
            <a:r>
              <a:rPr lang="en-US" sz="4800" dirty="0" smtClean="0"/>
              <a:t>Active ML &amp; Agency </a:t>
            </a:r>
            <a:br>
              <a:rPr lang="en-US" sz="4800" dirty="0" smtClean="0"/>
            </a:br>
            <a:r>
              <a:rPr lang="en-US" sz="4800" dirty="0" smtClean="0"/>
              <a:t>Active learning (Q5)</a:t>
            </a:r>
            <a:endParaRPr lang="da-DK" sz="4800" dirty="0"/>
          </a:p>
        </p:txBody>
      </p:sp>
      <p:sp>
        <p:nvSpPr>
          <p:cNvPr id="3" name="Undertitel 2"/>
          <p:cNvSpPr>
            <a:spLocks noGrp="1"/>
          </p:cNvSpPr>
          <p:nvPr>
            <p:ph type="subTitle" idx="1"/>
          </p:nvPr>
        </p:nvSpPr>
        <p:spPr>
          <a:xfrm>
            <a:off x="1115616" y="2492896"/>
            <a:ext cx="7344816" cy="1656184"/>
          </a:xfrm>
        </p:spPr>
        <p:txBody>
          <a:bodyPr>
            <a:normAutofit/>
          </a:bodyPr>
          <a:lstStyle/>
          <a:p>
            <a:r>
              <a:rPr lang="da-DK" sz="4000" b="1" dirty="0" smtClean="0">
                <a:solidFill>
                  <a:schemeClr val="bg1"/>
                </a:solidFill>
              </a:rPr>
              <a:t>Sampling, </a:t>
            </a:r>
            <a:r>
              <a:rPr lang="da-DK" sz="4000" b="1" dirty="0" err="1" smtClean="0">
                <a:solidFill>
                  <a:schemeClr val="bg1"/>
                </a:solidFill>
              </a:rPr>
              <a:t>synthesis</a:t>
            </a:r>
            <a:r>
              <a:rPr lang="da-DK" sz="4000" b="1" dirty="0" smtClean="0">
                <a:solidFill>
                  <a:schemeClr val="bg1"/>
                </a:solidFill>
              </a:rPr>
              <a:t> &amp; </a:t>
            </a:r>
            <a:r>
              <a:rPr lang="da-DK" sz="4000" b="1" dirty="0" err="1" smtClean="0">
                <a:solidFill>
                  <a:schemeClr val="bg1"/>
                </a:solidFill>
              </a:rPr>
              <a:t>entropy</a:t>
            </a:r>
            <a:endParaRPr lang="da-DK" sz="4000" dirty="0">
              <a:solidFill>
                <a:schemeClr val="bg1"/>
              </a:solidFill>
            </a:endParaRPr>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7" name="Tekstboks 6"/>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8" name="Tekstboks 7"/>
          <p:cNvSpPr txBox="1"/>
          <p:nvPr/>
        </p:nvSpPr>
        <p:spPr>
          <a:xfrm>
            <a:off x="2483768" y="5745450"/>
            <a:ext cx="4032448" cy="707886"/>
          </a:xfrm>
          <a:prstGeom prst="rect">
            <a:avLst/>
          </a:prstGeom>
          <a:noFill/>
        </p:spPr>
        <p:txBody>
          <a:bodyPr wrap="square" rtlCol="0">
            <a:spAutoFit/>
          </a:bodyPr>
          <a:lstStyle/>
          <a:p>
            <a:pPr algn="ctr"/>
            <a:r>
              <a:rPr lang="da-DK" sz="2000" dirty="0" smtClean="0"/>
              <a:t>Danmarks Tekniske Universitet </a:t>
            </a:r>
          </a:p>
          <a:p>
            <a:pPr algn="ctr"/>
            <a:r>
              <a:rPr lang="da-DK" sz="2000" dirty="0" smtClean="0"/>
              <a:t>Eksamen forår 2021</a:t>
            </a:r>
          </a:p>
        </p:txBody>
      </p:sp>
      <p:pic>
        <p:nvPicPr>
          <p:cNvPr id="9" name="Picture 6" descr="DTU Design Gu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655568"/>
            <a:ext cx="596281" cy="86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237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(Q5)</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Sampling, </a:t>
            </a:r>
            <a:r>
              <a:rPr lang="da-DK" sz="3600" dirty="0" err="1" smtClean="0">
                <a:solidFill>
                  <a:schemeClr val="tx1">
                    <a:lumMod val="50000"/>
                    <a:lumOff val="50000"/>
                  </a:schemeClr>
                </a:solidFill>
              </a:rPr>
              <a:t>synthesis</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entropy</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229600" cy="1756792"/>
          </a:xfrm>
        </p:spPr>
        <p:txBody>
          <a:bodyPr/>
          <a:lstStyle/>
          <a:p>
            <a:pPr marL="0" indent="0">
              <a:buNone/>
            </a:pPr>
            <a:r>
              <a:rPr lang="en-US" dirty="0" smtClean="0"/>
              <a:t>Distinction between </a:t>
            </a:r>
          </a:p>
          <a:p>
            <a:r>
              <a:rPr lang="en-US" sz="2000" dirty="0" smtClean="0"/>
              <a:t>pool-based sampling</a:t>
            </a:r>
          </a:p>
          <a:p>
            <a:r>
              <a:rPr lang="en-US" sz="2000" dirty="0" smtClean="0"/>
              <a:t>stream-based selective sampling</a:t>
            </a:r>
          </a:p>
          <a:p>
            <a:r>
              <a:rPr lang="en-US" sz="2000" dirty="0" smtClean="0"/>
              <a:t>query membership synthesis</a:t>
            </a:r>
          </a:p>
          <a:p>
            <a:pPr marL="0" indent="0">
              <a:buNone/>
            </a:pPr>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429000"/>
            <a:ext cx="5838601" cy="2513731"/>
          </a:xfrm>
          <a:prstGeom prst="rect">
            <a:avLst/>
          </a:prstGeom>
        </p:spPr>
      </p:pic>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6" name="Tekstboks 5"/>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Tree>
    <p:extLst>
      <p:ext uri="{BB962C8B-B14F-4D97-AF65-F5344CB8AC3E}">
        <p14:creationId xmlns:p14="http://schemas.microsoft.com/office/powerpoint/2010/main" val="2062884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(Q5)</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Sampling, </a:t>
            </a:r>
            <a:r>
              <a:rPr lang="da-DK" sz="3600" dirty="0" err="1" smtClean="0">
                <a:solidFill>
                  <a:schemeClr val="tx1">
                    <a:lumMod val="50000"/>
                    <a:lumOff val="50000"/>
                  </a:schemeClr>
                </a:solidFill>
              </a:rPr>
              <a:t>synthesis</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entropy</a:t>
            </a:r>
            <a:endParaRPr lang="da-DK" sz="3600" dirty="0">
              <a:solidFill>
                <a:schemeClr val="tx1">
                  <a:lumMod val="50000"/>
                  <a:lumOff val="50000"/>
                </a:schemeClr>
              </a:solidFill>
            </a:endParaRPr>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6" name="Tekstboks 5"/>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733" y="1716776"/>
            <a:ext cx="5566755" cy="4017813"/>
          </a:xfrm>
          <a:prstGeom prst="rect">
            <a:avLst/>
          </a:prstGeom>
        </p:spPr>
      </p:pic>
    </p:spTree>
    <p:extLst>
      <p:ext uri="{BB962C8B-B14F-4D97-AF65-F5344CB8AC3E}">
        <p14:creationId xmlns:p14="http://schemas.microsoft.com/office/powerpoint/2010/main" val="2809974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(Q5)</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Sampling, </a:t>
            </a:r>
            <a:r>
              <a:rPr lang="da-DK" sz="3600" dirty="0" err="1" smtClean="0">
                <a:solidFill>
                  <a:schemeClr val="tx1">
                    <a:lumMod val="50000"/>
                    <a:lumOff val="50000"/>
                  </a:schemeClr>
                </a:solidFill>
              </a:rPr>
              <a:t>synthesis</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entropy</a:t>
            </a:r>
            <a:endParaRPr lang="da-DK" sz="3600" dirty="0">
              <a:solidFill>
                <a:schemeClr val="tx1">
                  <a:lumMod val="50000"/>
                  <a:lumOff val="50000"/>
                </a:schemeClr>
              </a:solidFill>
            </a:endParaRPr>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6" name="Tekstboks 5"/>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155" y="1656878"/>
            <a:ext cx="6112346" cy="4077711"/>
          </a:xfrm>
          <a:prstGeom prst="rect">
            <a:avLst/>
          </a:prstGeom>
        </p:spPr>
      </p:pic>
    </p:spTree>
    <p:extLst>
      <p:ext uri="{BB962C8B-B14F-4D97-AF65-F5344CB8AC3E}">
        <p14:creationId xmlns:p14="http://schemas.microsoft.com/office/powerpoint/2010/main" val="2987805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(Q5)</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Sampling, </a:t>
            </a:r>
            <a:r>
              <a:rPr lang="da-DK" sz="3600" dirty="0" err="1" smtClean="0">
                <a:solidFill>
                  <a:schemeClr val="tx1">
                    <a:lumMod val="50000"/>
                    <a:lumOff val="50000"/>
                  </a:schemeClr>
                </a:solidFill>
              </a:rPr>
              <a:t>synthesis</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entropy</a:t>
            </a:r>
            <a:endParaRPr lang="da-DK" sz="3600" dirty="0">
              <a:solidFill>
                <a:schemeClr val="tx1">
                  <a:lumMod val="50000"/>
                  <a:lumOff val="50000"/>
                </a:schemeClr>
              </a:solidFill>
            </a:endParaRPr>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6" name="Tekstboks 5"/>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pic>
        <p:nvPicPr>
          <p:cNvPr id="7" name="Pladsholder til indhol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7929" y="1556792"/>
            <a:ext cx="5814391" cy="4197513"/>
          </a:xfrm>
        </p:spPr>
      </p:pic>
      <p:sp>
        <p:nvSpPr>
          <p:cNvPr id="4" name="TextBox 3"/>
          <p:cNvSpPr txBox="1"/>
          <p:nvPr/>
        </p:nvSpPr>
        <p:spPr>
          <a:xfrm>
            <a:off x="683568" y="5877272"/>
            <a:ext cx="5288564" cy="369332"/>
          </a:xfrm>
          <a:prstGeom prst="rect">
            <a:avLst/>
          </a:prstGeom>
          <a:noFill/>
        </p:spPr>
        <p:txBody>
          <a:bodyPr wrap="none" rtlCol="0">
            <a:spAutoFit/>
          </a:bodyPr>
          <a:lstStyle/>
          <a:p>
            <a:r>
              <a:rPr lang="en-GB" dirty="0" smtClean="0"/>
              <a:t>Generate synthetic </a:t>
            </a:r>
            <a:r>
              <a:rPr lang="en-GB" dirty="0" err="1" smtClean="0"/>
              <a:t>datepoints</a:t>
            </a:r>
            <a:r>
              <a:rPr lang="en-GB" dirty="0" smtClean="0"/>
              <a:t> from whole input space</a:t>
            </a:r>
            <a:endParaRPr lang="en-US" dirty="0"/>
          </a:p>
        </p:txBody>
      </p:sp>
    </p:spTree>
    <p:extLst>
      <p:ext uri="{BB962C8B-B14F-4D97-AF65-F5344CB8AC3E}">
        <p14:creationId xmlns:p14="http://schemas.microsoft.com/office/powerpoint/2010/main" val="2987805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err="1" smtClean="0"/>
              <a:t>Aktiv</a:t>
            </a:r>
            <a:r>
              <a:rPr lang="en-US" b="1" dirty="0" smtClean="0"/>
              <a:t> ML &amp; Agency (Q5)</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Sampling, </a:t>
            </a:r>
            <a:r>
              <a:rPr lang="da-DK" sz="3600" dirty="0" err="1" smtClean="0">
                <a:solidFill>
                  <a:schemeClr val="tx1">
                    <a:lumMod val="50000"/>
                    <a:lumOff val="50000"/>
                  </a:schemeClr>
                </a:solidFill>
              </a:rPr>
              <a:t>synthesis</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entropy</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229600" cy="748680"/>
          </a:xfrm>
        </p:spPr>
        <p:txBody>
          <a:bodyPr>
            <a:normAutofit/>
          </a:bodyPr>
          <a:lstStyle/>
          <a:p>
            <a:pPr marL="0" indent="0">
              <a:buNone/>
            </a:pPr>
            <a:r>
              <a:rPr lang="en-US" sz="2400" dirty="0" smtClean="0"/>
              <a:t>How entropy can quantify information of a categorical variable</a:t>
            </a:r>
            <a:endParaRPr lang="da-DK" sz="2400" dirty="0"/>
          </a:p>
        </p:txBody>
      </p:sp>
      <p:sp>
        <p:nvSpPr>
          <p:cNvPr id="4" name="Tekstboks 3"/>
          <p:cNvSpPr txBox="1"/>
          <p:nvPr/>
        </p:nvSpPr>
        <p:spPr>
          <a:xfrm>
            <a:off x="467544" y="2204864"/>
            <a:ext cx="7344816" cy="646331"/>
          </a:xfrm>
          <a:prstGeom prst="rect">
            <a:avLst/>
          </a:prstGeom>
          <a:noFill/>
        </p:spPr>
        <p:txBody>
          <a:bodyPr wrap="square" rtlCol="0">
            <a:spAutoFit/>
          </a:bodyPr>
          <a:lstStyle/>
          <a:p>
            <a:r>
              <a:rPr lang="en-US" dirty="0"/>
              <a:t>M</a:t>
            </a:r>
            <a:r>
              <a:rPr lang="en-US" dirty="0" smtClean="0"/>
              <a:t>easure </a:t>
            </a:r>
            <a:r>
              <a:rPr lang="en-US" dirty="0"/>
              <a:t>of information gain is the </a:t>
            </a:r>
            <a:r>
              <a:rPr lang="en-US" i="1" dirty="0"/>
              <a:t>Shannon </a:t>
            </a:r>
            <a:r>
              <a:rPr lang="en-US" i="1" dirty="0" smtClean="0"/>
              <a:t>information</a:t>
            </a:r>
            <a:r>
              <a:rPr lang="en-US" i="1" dirty="0"/>
              <a:t> </a:t>
            </a:r>
            <a:r>
              <a:rPr lang="en-US" i="1" dirty="0" smtClean="0"/>
              <a:t>content </a:t>
            </a:r>
            <a:r>
              <a:rPr lang="en-US" dirty="0"/>
              <a:t>of an event </a:t>
            </a:r>
            <a:r>
              <a:rPr lang="en-US" i="1" dirty="0"/>
              <a:t>x </a:t>
            </a:r>
            <a:r>
              <a:rPr lang="en-US" dirty="0"/>
              <a:t>from a random variable </a:t>
            </a:r>
            <a:r>
              <a:rPr lang="en-US" i="1" dirty="0"/>
              <a:t>X</a:t>
            </a:r>
            <a:r>
              <a:rPr lang="en-US" dirty="0"/>
              <a:t>, which is defined </a:t>
            </a:r>
            <a:r>
              <a:rPr lang="en-US" dirty="0" smtClean="0"/>
              <a:t>as h(x) and entropy as H(x): </a:t>
            </a:r>
          </a:p>
        </p:txBody>
      </p:sp>
      <p:sp>
        <p:nvSpPr>
          <p:cNvPr id="5" name="Tekstboks 4"/>
          <p:cNvSpPr txBox="1"/>
          <p:nvPr/>
        </p:nvSpPr>
        <p:spPr>
          <a:xfrm>
            <a:off x="539552" y="3501008"/>
            <a:ext cx="8280920" cy="646331"/>
          </a:xfrm>
          <a:prstGeom prst="rect">
            <a:avLst/>
          </a:prstGeom>
          <a:noFill/>
        </p:spPr>
        <p:txBody>
          <a:bodyPr wrap="square" rtlCol="0">
            <a:spAutoFit/>
          </a:bodyPr>
          <a:lstStyle/>
          <a:p>
            <a:r>
              <a:rPr lang="en-US" dirty="0" smtClean="0"/>
              <a:t>Entropy is used to evaluate </a:t>
            </a:r>
            <a:r>
              <a:rPr lang="en-US" i="1" dirty="0" smtClean="0"/>
              <a:t>information gain </a:t>
            </a:r>
            <a:r>
              <a:rPr lang="en-US" dirty="0" smtClean="0"/>
              <a:t>when sampling a point. We can reduce version space. A good example is an unbiased and biased coin toss</a:t>
            </a:r>
            <a:endParaRPr lang="en-US" dirty="0"/>
          </a:p>
        </p:txBody>
      </p:sp>
      <mc:AlternateContent xmlns:mc="http://schemas.openxmlformats.org/markup-compatibility/2006">
        <mc:Choice xmlns:a14="http://schemas.microsoft.com/office/drawing/2010/main" Requires="a14">
          <p:sp>
            <p:nvSpPr>
              <p:cNvPr id="6" name="Rektangel 5"/>
              <p:cNvSpPr/>
              <p:nvPr/>
            </p:nvSpPr>
            <p:spPr>
              <a:xfrm>
                <a:off x="3995936" y="2780928"/>
                <a:ext cx="3384376" cy="7645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a-DK" b="0" i="1" smtClean="0">
                          <a:latin typeface="Cambria Math"/>
                        </a:rPr>
                        <m:t>𝐻</m:t>
                      </m:r>
                      <m:d>
                        <m:dPr>
                          <m:ctrlPr>
                            <a:rPr lang="da-DK" b="0" i="1" smtClean="0">
                              <a:latin typeface="Cambria Math"/>
                            </a:rPr>
                          </m:ctrlPr>
                        </m:dPr>
                        <m:e>
                          <m:r>
                            <a:rPr lang="da-DK" b="0" i="1" smtClean="0">
                              <a:latin typeface="Cambria Math"/>
                            </a:rPr>
                            <m:t>𝑋</m:t>
                          </m:r>
                        </m:e>
                      </m:d>
                      <m:r>
                        <a:rPr lang="da-DK" b="0" i="1" smtClean="0">
                          <a:latin typeface="Cambria Math"/>
                        </a:rPr>
                        <m:t>=−</m:t>
                      </m:r>
                      <m:nary>
                        <m:naryPr>
                          <m:chr m:val="∑"/>
                          <m:limLoc m:val="undOvr"/>
                          <m:supHide m:val="on"/>
                          <m:ctrlPr>
                            <a:rPr lang="da-DK" i="1">
                              <a:latin typeface="Cambria Math"/>
                            </a:rPr>
                          </m:ctrlPr>
                        </m:naryPr>
                        <m:sub>
                          <m:r>
                            <a:rPr lang="da-DK" b="0" i="1" smtClean="0">
                              <a:latin typeface="Cambria Math"/>
                            </a:rPr>
                            <m:t>𝑥</m:t>
                          </m:r>
                          <m:r>
                            <a:rPr lang="da-DK" b="0" i="1" smtClean="0">
                              <a:latin typeface="Cambria Math"/>
                              <a:ea typeface="Cambria Math"/>
                            </a:rPr>
                            <m:t>∈</m:t>
                          </m:r>
                          <m:r>
                            <a:rPr lang="da-DK" b="0" i="1" smtClean="0">
                              <a:latin typeface="Cambria Math"/>
                              <a:ea typeface="Cambria Math"/>
                            </a:rPr>
                            <m:t>𝐻</m:t>
                          </m:r>
                        </m:sub>
                        <m:sup/>
                        <m:e>
                          <m:r>
                            <a:rPr lang="da-DK" b="0" i="1" smtClean="0">
                              <a:latin typeface="Cambria Math"/>
                            </a:rPr>
                            <m:t>𝑝</m:t>
                          </m:r>
                          <m:d>
                            <m:dPr>
                              <m:ctrlPr>
                                <a:rPr lang="da-DK" b="0" i="1" smtClean="0">
                                  <a:latin typeface="Cambria Math"/>
                                </a:rPr>
                              </m:ctrlPr>
                            </m:dPr>
                            <m:e>
                              <m:r>
                                <a:rPr lang="da-DK" b="0" i="1" smtClean="0">
                                  <a:latin typeface="Cambria Math"/>
                                </a:rPr>
                                <m:t>𝑥</m:t>
                              </m:r>
                            </m:e>
                          </m:d>
                          <m:r>
                            <a:rPr lang="da-DK" b="0" i="1" smtClean="0">
                              <a:latin typeface="Cambria Math"/>
                              <a:ea typeface="Cambria Math"/>
                            </a:rPr>
                            <m:t>∙</m:t>
                          </m:r>
                          <m:func>
                            <m:funcPr>
                              <m:ctrlPr>
                                <a:rPr lang="da-DK" b="0" i="1" smtClean="0">
                                  <a:latin typeface="Cambria Math"/>
                                  <a:ea typeface="Cambria Math"/>
                                </a:rPr>
                              </m:ctrlPr>
                            </m:funcPr>
                            <m:fName>
                              <m:r>
                                <m:rPr>
                                  <m:sty m:val="p"/>
                                </m:rPr>
                                <a:rPr lang="da-DK" b="0" i="0" smtClean="0">
                                  <a:latin typeface="Cambria Math"/>
                                  <a:ea typeface="Cambria Math"/>
                                </a:rPr>
                                <m:t>log</m:t>
                              </m:r>
                            </m:fName>
                            <m:e>
                              <m:r>
                                <a:rPr lang="da-DK" b="0" i="1" smtClean="0">
                                  <a:latin typeface="Cambria Math"/>
                                </a:rPr>
                                <m:t>𝑝</m:t>
                              </m:r>
                              <m:r>
                                <a:rPr lang="da-DK" b="0" i="1" smtClean="0">
                                  <a:latin typeface="Cambria Math"/>
                                </a:rPr>
                                <m:t>(</m:t>
                              </m:r>
                              <m:r>
                                <a:rPr lang="da-DK" b="0" i="1" smtClean="0">
                                  <a:latin typeface="Cambria Math"/>
                                </a:rPr>
                                <m:t>𝑥</m:t>
                              </m:r>
                              <m:r>
                                <a:rPr lang="da-DK" b="0" i="1" smtClean="0">
                                  <a:latin typeface="Cambria Math"/>
                                </a:rPr>
                                <m:t>)</m:t>
                              </m:r>
                            </m:e>
                          </m:func>
                        </m:e>
                      </m:nary>
                    </m:oMath>
                  </m:oMathPara>
                </a14:m>
                <a:endParaRPr lang="da-DK" dirty="0"/>
              </a:p>
            </p:txBody>
          </p:sp>
        </mc:Choice>
        <mc:Fallback>
          <p:sp>
            <p:nvSpPr>
              <p:cNvPr id="6" name="Rektangel 5"/>
              <p:cNvSpPr>
                <a:spLocks noRot="1" noChangeAspect="1" noMove="1" noResize="1" noEditPoints="1" noAdjustHandles="1" noChangeArrowheads="1" noChangeShapeType="1" noTextEdit="1"/>
              </p:cNvSpPr>
              <p:nvPr/>
            </p:nvSpPr>
            <p:spPr>
              <a:xfrm>
                <a:off x="3995936" y="2780928"/>
                <a:ext cx="3384376" cy="764505"/>
              </a:xfrm>
              <a:prstGeom prst="rect">
                <a:avLst/>
              </a:prstGeom>
              <a:blipFill rotWithShape="1">
                <a:blip r:embed="rId2"/>
                <a:stretch>
                  <a:fillRect/>
                </a:stretch>
              </a:blipFill>
            </p:spPr>
            <p:txBody>
              <a:bodyPr/>
              <a:lstStyle/>
              <a:p>
                <a:r>
                  <a:rPr lang="da-DK">
                    <a:noFill/>
                  </a:rPr>
                  <a:t> </a:t>
                </a:r>
              </a:p>
            </p:txBody>
          </p:sp>
        </mc:Fallback>
      </mc:AlternateContent>
      <mc:AlternateContent xmlns:mc="http://schemas.openxmlformats.org/markup-compatibility/2006">
        <mc:Choice xmlns:a14="http://schemas.microsoft.com/office/drawing/2010/main" Requires="a14">
          <p:sp>
            <p:nvSpPr>
              <p:cNvPr id="7" name="Rektangel 6"/>
              <p:cNvSpPr/>
              <p:nvPr/>
            </p:nvSpPr>
            <p:spPr>
              <a:xfrm>
                <a:off x="1259632" y="2844790"/>
                <a:ext cx="2304256" cy="6619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a-DK" b="0" i="1" smtClean="0">
                          <a:latin typeface="Cambria Math"/>
                        </a:rPr>
                        <m:t>h</m:t>
                      </m:r>
                      <m:r>
                        <a:rPr lang="da-DK" b="0" i="1" smtClean="0">
                          <a:latin typeface="Cambria Math"/>
                        </a:rPr>
                        <m:t>(</m:t>
                      </m:r>
                      <m:r>
                        <a:rPr lang="da-DK" b="0" i="1" smtClean="0">
                          <a:latin typeface="Cambria Math"/>
                        </a:rPr>
                        <m:t>𝑥</m:t>
                      </m:r>
                      <m:r>
                        <a:rPr lang="da-DK" b="0" i="1" smtClean="0">
                          <a:latin typeface="Cambria Math"/>
                        </a:rPr>
                        <m:t>)=</m:t>
                      </m:r>
                      <m:func>
                        <m:funcPr>
                          <m:ctrlPr>
                            <a:rPr lang="da-DK" i="1">
                              <a:latin typeface="Cambria Math"/>
                              <a:ea typeface="Cambria Math"/>
                            </a:rPr>
                          </m:ctrlPr>
                        </m:funcPr>
                        <m:fName>
                          <m:r>
                            <m:rPr>
                              <m:sty m:val="p"/>
                            </m:rPr>
                            <a:rPr lang="da-DK">
                              <a:latin typeface="Cambria Math"/>
                              <a:ea typeface="Cambria Math"/>
                            </a:rPr>
                            <m:t>log</m:t>
                          </m:r>
                        </m:fName>
                        <m:e>
                          <m:f>
                            <m:fPr>
                              <m:ctrlPr>
                                <a:rPr lang="da-DK" b="0" i="1" smtClean="0">
                                  <a:latin typeface="Cambria Math"/>
                                  <a:ea typeface="Cambria Math"/>
                                </a:rPr>
                              </m:ctrlPr>
                            </m:fPr>
                            <m:num>
                              <m:r>
                                <a:rPr lang="da-DK" b="0" i="1" smtClean="0">
                                  <a:latin typeface="Cambria Math"/>
                                  <a:ea typeface="Cambria Math"/>
                                </a:rPr>
                                <m:t>1</m:t>
                              </m:r>
                            </m:num>
                            <m:den>
                              <m:r>
                                <a:rPr lang="da-DK" i="1">
                                  <a:latin typeface="Cambria Math"/>
                                </a:rPr>
                                <m:t>𝑝</m:t>
                              </m:r>
                              <m:r>
                                <a:rPr lang="da-DK" i="1">
                                  <a:latin typeface="Cambria Math"/>
                                </a:rPr>
                                <m:t>(</m:t>
                              </m:r>
                              <m:r>
                                <a:rPr lang="da-DK" i="1">
                                  <a:latin typeface="Cambria Math"/>
                                </a:rPr>
                                <m:t>𝑥</m:t>
                              </m:r>
                              <m:r>
                                <a:rPr lang="da-DK" i="1">
                                  <a:latin typeface="Cambria Math"/>
                                </a:rPr>
                                <m:t>)</m:t>
                              </m:r>
                            </m:den>
                          </m:f>
                        </m:e>
                      </m:func>
                    </m:oMath>
                  </m:oMathPara>
                </a14:m>
                <a:endParaRPr lang="da-DK" dirty="0"/>
              </a:p>
            </p:txBody>
          </p:sp>
        </mc:Choice>
        <mc:Fallback>
          <p:sp>
            <p:nvSpPr>
              <p:cNvPr id="7" name="Rektangel 6"/>
              <p:cNvSpPr>
                <a:spLocks noRot="1" noChangeAspect="1" noMove="1" noResize="1" noEditPoints="1" noAdjustHandles="1" noChangeArrowheads="1" noChangeShapeType="1" noTextEdit="1"/>
              </p:cNvSpPr>
              <p:nvPr/>
            </p:nvSpPr>
            <p:spPr>
              <a:xfrm>
                <a:off x="1259632" y="2844790"/>
                <a:ext cx="2304256" cy="661912"/>
              </a:xfrm>
              <a:prstGeom prst="rect">
                <a:avLst/>
              </a:prstGeom>
              <a:blipFill rotWithShape="1">
                <a:blip r:embed="rId3"/>
                <a:stretch>
                  <a:fillRect/>
                </a:stretch>
              </a:blipFill>
            </p:spPr>
            <p:txBody>
              <a:bodyPr/>
              <a:lstStyle/>
              <a:p>
                <a:r>
                  <a:rPr lang="da-DK">
                    <a:noFill/>
                  </a:rPr>
                  <a:t> </a:t>
                </a:r>
              </a:p>
            </p:txBody>
          </p:sp>
        </mc:Fallback>
      </mc:AlternateContent>
      <p:sp>
        <p:nvSpPr>
          <p:cNvPr id="8" name="Tekstboks 7"/>
          <p:cNvSpPr txBox="1"/>
          <p:nvPr/>
        </p:nvSpPr>
        <p:spPr>
          <a:xfrm>
            <a:off x="755576" y="6135107"/>
            <a:ext cx="5832649" cy="246221"/>
          </a:xfrm>
          <a:prstGeom prst="rect">
            <a:avLst/>
          </a:prstGeom>
          <a:noFill/>
        </p:spPr>
        <p:txBody>
          <a:bodyPr wrap="square" rtlCol="0">
            <a:spAutoFit/>
          </a:bodyPr>
          <a:lstStyle/>
          <a:p>
            <a:r>
              <a:rPr lang="da-DK" sz="1000" dirty="0"/>
              <a:t>Active Learning </a:t>
            </a:r>
            <a:r>
              <a:rPr lang="da-DK" sz="1000" dirty="0" err="1"/>
              <a:t>Lecture</a:t>
            </a:r>
            <a:r>
              <a:rPr lang="da-DK" sz="1000" dirty="0"/>
              <a:t> </a:t>
            </a:r>
            <a:r>
              <a:rPr lang="da-DK" sz="1000" dirty="0" smtClean="0"/>
              <a:t>Notes - Philip </a:t>
            </a:r>
            <a:r>
              <a:rPr lang="da-DK" sz="1000" dirty="0"/>
              <a:t>J. H. Jørgensen &amp; Kristoffer H. </a:t>
            </a:r>
            <a:r>
              <a:rPr lang="da-DK" sz="1000" dirty="0" smtClean="0"/>
              <a:t>Madsen  (2.1) (2.2) </a:t>
            </a:r>
            <a:r>
              <a:rPr lang="da-DK" sz="1000" dirty="0" smtClean="0"/>
              <a:t>+</a:t>
            </a:r>
            <a:r>
              <a:rPr lang="da-DK" sz="1000" dirty="0" err="1" smtClean="0"/>
              <a:t>fig</a:t>
            </a:r>
            <a:r>
              <a:rPr lang="da-DK" sz="1000" dirty="0" smtClean="0"/>
              <a:t>(3) (4) (5)</a:t>
            </a:r>
            <a:endParaRPr lang="da-DK" sz="1000" dirty="0"/>
          </a:p>
        </p:txBody>
      </p:sp>
      <p:pic>
        <p:nvPicPr>
          <p:cNvPr id="13" name="Billed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4" name="Tekstboks 13"/>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15" name="TextBox 14"/>
          <p:cNvSpPr txBox="1"/>
          <p:nvPr/>
        </p:nvSpPr>
        <p:spPr>
          <a:xfrm>
            <a:off x="906335" y="5260558"/>
            <a:ext cx="8163517" cy="646331"/>
          </a:xfrm>
          <a:prstGeom prst="rect">
            <a:avLst/>
          </a:prstGeom>
          <a:noFill/>
        </p:spPr>
        <p:txBody>
          <a:bodyPr wrap="none" rtlCol="0">
            <a:spAutoFit/>
          </a:bodyPr>
          <a:lstStyle/>
          <a:p>
            <a:r>
              <a:rPr lang="en-GB" dirty="0" smtClean="0"/>
              <a:t>Weighted with the outcome probability. We gain more information from rare events, </a:t>
            </a:r>
            <a:br>
              <a:rPr lang="en-GB" dirty="0" smtClean="0"/>
            </a:br>
            <a:r>
              <a:rPr lang="en-GB" dirty="0" smtClean="0"/>
              <a:t>but the probability that they will have that label is low</a:t>
            </a:r>
            <a:endParaRPr lang="en-US" dirty="0"/>
          </a:p>
        </p:txBody>
      </p:sp>
      <mc:AlternateContent xmlns:mc="http://schemas.openxmlformats.org/markup-compatibility/2006">
        <mc:Choice xmlns:a14="http://schemas.microsoft.com/office/drawing/2010/main" Requires="a14">
          <p:sp>
            <p:nvSpPr>
              <p:cNvPr id="16" name="Rektangel 15"/>
              <p:cNvSpPr/>
              <p:nvPr/>
            </p:nvSpPr>
            <p:spPr>
              <a:xfrm>
                <a:off x="395536" y="4248671"/>
                <a:ext cx="3664025" cy="7519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a-DK" sz="1600" b="0" i="1" smtClean="0">
                          <a:latin typeface="Cambria Math"/>
                        </a:rPr>
                        <m:t>𝐻</m:t>
                      </m:r>
                      <m:d>
                        <m:dPr>
                          <m:ctrlPr>
                            <a:rPr lang="da-DK" sz="1600" b="0" i="1" smtClean="0">
                              <a:latin typeface="Cambria Math"/>
                            </a:rPr>
                          </m:ctrlPr>
                        </m:dPr>
                        <m:e>
                          <m:r>
                            <a:rPr lang="da-DK" sz="1600" b="0" i="1" smtClean="0">
                              <a:latin typeface="Cambria Math"/>
                            </a:rPr>
                            <m:t>𝑋</m:t>
                          </m:r>
                        </m:e>
                      </m:d>
                      <m:r>
                        <a:rPr lang="da-DK" sz="1600" b="0" i="1" smtClean="0">
                          <a:latin typeface="Cambria Math"/>
                        </a:rPr>
                        <m:t>=</m:t>
                      </m:r>
                      <m:f>
                        <m:fPr>
                          <m:ctrlPr>
                            <a:rPr lang="da-DK" sz="1600" b="0" i="1" smtClean="0">
                              <a:latin typeface="Cambria Math"/>
                            </a:rPr>
                          </m:ctrlPr>
                        </m:fPr>
                        <m:num>
                          <m:r>
                            <a:rPr lang="da-DK" sz="1600" b="0" i="1" smtClean="0">
                              <a:latin typeface="Cambria Math"/>
                            </a:rPr>
                            <m:t>1</m:t>
                          </m:r>
                        </m:num>
                        <m:den>
                          <m:r>
                            <a:rPr lang="da-DK" sz="1600" b="0" i="1" smtClean="0">
                              <a:latin typeface="Cambria Math"/>
                            </a:rPr>
                            <m:t>2</m:t>
                          </m:r>
                        </m:den>
                      </m:f>
                      <m:func>
                        <m:funcPr>
                          <m:ctrlPr>
                            <a:rPr lang="da-DK" sz="1600" i="1">
                              <a:latin typeface="Cambria Math"/>
                              <a:ea typeface="Cambria Math"/>
                            </a:rPr>
                          </m:ctrlPr>
                        </m:funcPr>
                        <m:fName>
                          <m:sSub>
                            <m:sSubPr>
                              <m:ctrlPr>
                                <a:rPr lang="da-DK" sz="1600" b="0" i="1" smtClean="0">
                                  <a:latin typeface="Cambria Math"/>
                                  <a:ea typeface="Cambria Math"/>
                                </a:rPr>
                              </m:ctrlPr>
                            </m:sSubPr>
                            <m:e>
                              <m:r>
                                <m:rPr>
                                  <m:sty m:val="p"/>
                                </m:rPr>
                                <a:rPr lang="da-DK" sz="1600">
                                  <a:latin typeface="Cambria Math"/>
                                  <a:ea typeface="Cambria Math"/>
                                </a:rPr>
                                <m:t>log</m:t>
                              </m:r>
                            </m:e>
                            <m:sub>
                              <m:r>
                                <a:rPr lang="da-DK" sz="1600" b="0" i="1" smtClean="0">
                                  <a:latin typeface="Cambria Math"/>
                                  <a:ea typeface="Cambria Math"/>
                                </a:rPr>
                                <m:t>2</m:t>
                              </m:r>
                            </m:sub>
                          </m:sSub>
                        </m:fName>
                        <m:e>
                          <m:d>
                            <m:dPr>
                              <m:ctrlPr>
                                <a:rPr lang="da-DK" sz="1600" b="0" i="1" smtClean="0">
                                  <a:latin typeface="Cambria Math"/>
                                </a:rPr>
                              </m:ctrlPr>
                            </m:dPr>
                            <m:e>
                              <m:f>
                                <m:fPr>
                                  <m:ctrlPr>
                                    <a:rPr lang="da-DK" sz="1600" b="0" i="1" smtClean="0">
                                      <a:latin typeface="Cambria Math"/>
                                    </a:rPr>
                                  </m:ctrlPr>
                                </m:fPr>
                                <m:num>
                                  <m:r>
                                    <a:rPr lang="da-DK" sz="1600" b="0" i="1" smtClean="0">
                                      <a:latin typeface="Cambria Math"/>
                                    </a:rPr>
                                    <m:t>1</m:t>
                                  </m:r>
                                </m:num>
                                <m:den>
                                  <m:f>
                                    <m:fPr>
                                      <m:ctrlPr>
                                        <a:rPr lang="da-DK" sz="1600" b="0" i="1" smtClean="0">
                                          <a:latin typeface="Cambria Math"/>
                                        </a:rPr>
                                      </m:ctrlPr>
                                    </m:fPr>
                                    <m:num>
                                      <m:r>
                                        <a:rPr lang="da-DK" sz="1600" b="0" i="1" smtClean="0">
                                          <a:latin typeface="Cambria Math"/>
                                        </a:rPr>
                                        <m:t>1</m:t>
                                      </m:r>
                                    </m:num>
                                    <m:den>
                                      <m:r>
                                        <a:rPr lang="da-DK" sz="1600" b="0" i="1" smtClean="0">
                                          <a:latin typeface="Cambria Math"/>
                                        </a:rPr>
                                        <m:t>2</m:t>
                                      </m:r>
                                    </m:den>
                                  </m:f>
                                </m:den>
                              </m:f>
                            </m:e>
                          </m:d>
                          <m:r>
                            <a:rPr lang="da-DK" sz="1600" b="0" i="1" smtClean="0">
                              <a:latin typeface="Cambria Math"/>
                            </a:rPr>
                            <m:t>+</m:t>
                          </m:r>
                        </m:e>
                      </m:func>
                      <m:f>
                        <m:fPr>
                          <m:ctrlPr>
                            <a:rPr lang="da-DK" sz="1600" i="1">
                              <a:latin typeface="Cambria Math"/>
                            </a:rPr>
                          </m:ctrlPr>
                        </m:fPr>
                        <m:num>
                          <m:r>
                            <a:rPr lang="da-DK" sz="1600" i="1">
                              <a:latin typeface="Cambria Math"/>
                            </a:rPr>
                            <m:t>1</m:t>
                          </m:r>
                        </m:num>
                        <m:den>
                          <m:r>
                            <a:rPr lang="da-DK" sz="1600" i="1">
                              <a:latin typeface="Cambria Math"/>
                            </a:rPr>
                            <m:t>2</m:t>
                          </m:r>
                        </m:den>
                      </m:f>
                      <m:func>
                        <m:funcPr>
                          <m:ctrlPr>
                            <a:rPr lang="da-DK" sz="1600" i="1">
                              <a:latin typeface="Cambria Math"/>
                              <a:ea typeface="Cambria Math"/>
                            </a:rPr>
                          </m:ctrlPr>
                        </m:funcPr>
                        <m:fName>
                          <m:sSub>
                            <m:sSubPr>
                              <m:ctrlPr>
                                <a:rPr lang="da-DK" sz="1600" i="1">
                                  <a:latin typeface="Cambria Math"/>
                                  <a:ea typeface="Cambria Math"/>
                                </a:rPr>
                              </m:ctrlPr>
                            </m:sSubPr>
                            <m:e>
                              <m:r>
                                <m:rPr>
                                  <m:sty m:val="p"/>
                                </m:rPr>
                                <a:rPr lang="da-DK" sz="1600">
                                  <a:latin typeface="Cambria Math"/>
                                  <a:ea typeface="Cambria Math"/>
                                </a:rPr>
                                <m:t>log</m:t>
                              </m:r>
                            </m:e>
                            <m:sub>
                              <m:r>
                                <a:rPr lang="da-DK" sz="1600" i="1">
                                  <a:latin typeface="Cambria Math"/>
                                  <a:ea typeface="Cambria Math"/>
                                </a:rPr>
                                <m:t>2</m:t>
                              </m:r>
                            </m:sub>
                          </m:sSub>
                        </m:fName>
                        <m:e>
                          <m:d>
                            <m:dPr>
                              <m:ctrlPr>
                                <a:rPr lang="da-DK" sz="1600" i="1">
                                  <a:latin typeface="Cambria Math"/>
                                </a:rPr>
                              </m:ctrlPr>
                            </m:dPr>
                            <m:e>
                              <m:f>
                                <m:fPr>
                                  <m:ctrlPr>
                                    <a:rPr lang="da-DK" sz="1600" i="1">
                                      <a:latin typeface="Cambria Math"/>
                                    </a:rPr>
                                  </m:ctrlPr>
                                </m:fPr>
                                <m:num>
                                  <m:r>
                                    <a:rPr lang="da-DK" sz="1600" i="1">
                                      <a:latin typeface="Cambria Math"/>
                                    </a:rPr>
                                    <m:t>1</m:t>
                                  </m:r>
                                </m:num>
                                <m:den>
                                  <m:f>
                                    <m:fPr>
                                      <m:ctrlPr>
                                        <a:rPr lang="da-DK" sz="1600" i="1">
                                          <a:latin typeface="Cambria Math"/>
                                        </a:rPr>
                                      </m:ctrlPr>
                                    </m:fPr>
                                    <m:num>
                                      <m:r>
                                        <a:rPr lang="da-DK" sz="1600" i="1">
                                          <a:latin typeface="Cambria Math"/>
                                        </a:rPr>
                                        <m:t>1</m:t>
                                      </m:r>
                                    </m:num>
                                    <m:den>
                                      <m:r>
                                        <a:rPr lang="da-DK" sz="1600" i="1">
                                          <a:latin typeface="Cambria Math"/>
                                        </a:rPr>
                                        <m:t>2</m:t>
                                      </m:r>
                                    </m:den>
                                  </m:f>
                                </m:den>
                              </m:f>
                            </m:e>
                          </m:d>
                        </m:e>
                      </m:func>
                      <m:r>
                        <a:rPr lang="da-DK" sz="1600" b="0" i="1" smtClean="0">
                          <a:latin typeface="Cambria Math"/>
                        </a:rPr>
                        <m:t>=1 </m:t>
                      </m:r>
                      <m:r>
                        <m:rPr>
                          <m:sty m:val="p"/>
                        </m:rPr>
                        <a:rPr lang="da-DK" sz="1600" b="0" i="0" smtClean="0">
                          <a:latin typeface="Cambria Math"/>
                        </a:rPr>
                        <m:t>bit</m:t>
                      </m:r>
                    </m:oMath>
                  </m:oMathPara>
                </a14:m>
                <a:endParaRPr lang="da-DK" sz="1600" dirty="0"/>
              </a:p>
            </p:txBody>
          </p:sp>
        </mc:Choice>
        <mc:Fallback>
          <p:sp>
            <p:nvSpPr>
              <p:cNvPr id="16" name="Rektangel 15"/>
              <p:cNvSpPr>
                <a:spLocks noRot="1" noChangeAspect="1" noMove="1" noResize="1" noEditPoints="1" noAdjustHandles="1" noChangeArrowheads="1" noChangeShapeType="1" noTextEdit="1"/>
              </p:cNvSpPr>
              <p:nvPr/>
            </p:nvSpPr>
            <p:spPr>
              <a:xfrm>
                <a:off x="395536" y="4248671"/>
                <a:ext cx="3664025" cy="751937"/>
              </a:xfrm>
              <a:prstGeom prst="rect">
                <a:avLst/>
              </a:prstGeom>
              <a:blipFill rotWithShape="1">
                <a:blip r:embed="rId5"/>
                <a:stretch>
                  <a:fillRect/>
                </a:stretch>
              </a:blipFill>
            </p:spPr>
            <p:txBody>
              <a:bodyPr/>
              <a:lstStyle/>
              <a:p>
                <a:r>
                  <a:rPr lang="da-DK">
                    <a:noFill/>
                  </a:rPr>
                  <a:t> </a:t>
                </a:r>
              </a:p>
            </p:txBody>
          </p:sp>
        </mc:Fallback>
      </mc:AlternateContent>
      <mc:AlternateContent xmlns:mc="http://schemas.openxmlformats.org/markup-compatibility/2006">
        <mc:Choice xmlns:a14="http://schemas.microsoft.com/office/drawing/2010/main" Requires="a14">
          <p:sp>
            <p:nvSpPr>
              <p:cNvPr id="17" name="Rektangel 16"/>
              <p:cNvSpPr/>
              <p:nvPr/>
            </p:nvSpPr>
            <p:spPr>
              <a:xfrm>
                <a:off x="4283968" y="4223599"/>
                <a:ext cx="4680520" cy="6455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a-DK" sz="1600" b="0" i="1" smtClean="0">
                          <a:latin typeface="Cambria Math"/>
                        </a:rPr>
                        <m:t>𝐻</m:t>
                      </m:r>
                      <m:d>
                        <m:dPr>
                          <m:ctrlPr>
                            <a:rPr lang="da-DK" sz="1600" b="0" i="1" smtClean="0">
                              <a:latin typeface="Cambria Math"/>
                            </a:rPr>
                          </m:ctrlPr>
                        </m:dPr>
                        <m:e>
                          <m:r>
                            <a:rPr lang="da-DK" sz="1600" b="0" i="1" smtClean="0">
                              <a:latin typeface="Cambria Math"/>
                            </a:rPr>
                            <m:t>𝑋</m:t>
                          </m:r>
                        </m:e>
                      </m:d>
                      <m:r>
                        <a:rPr lang="da-DK" sz="1600" b="0" i="1" smtClean="0">
                          <a:latin typeface="Cambria Math"/>
                        </a:rPr>
                        <m:t>=</m:t>
                      </m:r>
                      <m:r>
                        <a:rPr lang="da-DK" sz="1600" b="0" i="1" smtClean="0">
                          <a:latin typeface="Cambria Math"/>
                        </a:rPr>
                        <m:t>0.2</m:t>
                      </m:r>
                      <m:func>
                        <m:funcPr>
                          <m:ctrlPr>
                            <a:rPr lang="da-DK" sz="1600" i="1">
                              <a:latin typeface="Cambria Math"/>
                              <a:ea typeface="Cambria Math"/>
                            </a:rPr>
                          </m:ctrlPr>
                        </m:funcPr>
                        <m:fName>
                          <m:sSub>
                            <m:sSubPr>
                              <m:ctrlPr>
                                <a:rPr lang="da-DK" sz="1600" b="0" i="1" smtClean="0">
                                  <a:latin typeface="Cambria Math"/>
                                  <a:ea typeface="Cambria Math"/>
                                </a:rPr>
                              </m:ctrlPr>
                            </m:sSubPr>
                            <m:e>
                              <m:r>
                                <m:rPr>
                                  <m:sty m:val="p"/>
                                </m:rPr>
                                <a:rPr lang="da-DK" sz="1600">
                                  <a:latin typeface="Cambria Math"/>
                                  <a:ea typeface="Cambria Math"/>
                                </a:rPr>
                                <m:t>log</m:t>
                              </m:r>
                            </m:e>
                            <m:sub>
                              <m:r>
                                <a:rPr lang="da-DK" sz="1600" b="0" i="1" smtClean="0">
                                  <a:latin typeface="Cambria Math"/>
                                  <a:ea typeface="Cambria Math"/>
                                </a:rPr>
                                <m:t>2</m:t>
                              </m:r>
                            </m:sub>
                          </m:sSub>
                        </m:fName>
                        <m:e>
                          <m:d>
                            <m:dPr>
                              <m:ctrlPr>
                                <a:rPr lang="da-DK" sz="1600" b="0" i="1" smtClean="0">
                                  <a:latin typeface="Cambria Math"/>
                                </a:rPr>
                              </m:ctrlPr>
                            </m:dPr>
                            <m:e>
                              <m:f>
                                <m:fPr>
                                  <m:ctrlPr>
                                    <a:rPr lang="da-DK" sz="1600" b="0" i="1" smtClean="0">
                                      <a:latin typeface="Cambria Math"/>
                                    </a:rPr>
                                  </m:ctrlPr>
                                </m:fPr>
                                <m:num>
                                  <m:r>
                                    <a:rPr lang="da-DK" sz="1600" b="0" i="1" smtClean="0">
                                      <a:latin typeface="Cambria Math"/>
                                    </a:rPr>
                                    <m:t>1</m:t>
                                  </m:r>
                                </m:num>
                                <m:den>
                                  <m:r>
                                    <a:rPr lang="da-DK" sz="1600" b="0" i="1" smtClean="0">
                                      <a:latin typeface="Cambria Math"/>
                                    </a:rPr>
                                    <m:t>0.2</m:t>
                                  </m:r>
                                </m:den>
                              </m:f>
                            </m:e>
                          </m:d>
                          <m:r>
                            <a:rPr lang="da-DK" sz="1600" b="0" i="1" smtClean="0">
                              <a:latin typeface="Cambria Math"/>
                            </a:rPr>
                            <m:t>+</m:t>
                          </m:r>
                        </m:e>
                      </m:func>
                      <m:r>
                        <a:rPr lang="da-DK" sz="1600" b="0" i="1" smtClean="0">
                          <a:latin typeface="Cambria Math"/>
                        </a:rPr>
                        <m:t>0.8</m:t>
                      </m:r>
                      <m:func>
                        <m:funcPr>
                          <m:ctrlPr>
                            <a:rPr lang="da-DK" sz="1600" i="1">
                              <a:latin typeface="Cambria Math"/>
                              <a:ea typeface="Cambria Math"/>
                            </a:rPr>
                          </m:ctrlPr>
                        </m:funcPr>
                        <m:fName>
                          <m:sSub>
                            <m:sSubPr>
                              <m:ctrlPr>
                                <a:rPr lang="da-DK" sz="1600" i="1">
                                  <a:latin typeface="Cambria Math"/>
                                  <a:ea typeface="Cambria Math"/>
                                </a:rPr>
                              </m:ctrlPr>
                            </m:sSubPr>
                            <m:e>
                              <m:r>
                                <m:rPr>
                                  <m:sty m:val="p"/>
                                </m:rPr>
                                <a:rPr lang="da-DK" sz="1600">
                                  <a:latin typeface="Cambria Math"/>
                                  <a:ea typeface="Cambria Math"/>
                                </a:rPr>
                                <m:t>log</m:t>
                              </m:r>
                            </m:e>
                            <m:sub>
                              <m:r>
                                <a:rPr lang="da-DK" sz="1600" i="1">
                                  <a:latin typeface="Cambria Math"/>
                                  <a:ea typeface="Cambria Math"/>
                                </a:rPr>
                                <m:t>2</m:t>
                              </m:r>
                            </m:sub>
                          </m:sSub>
                        </m:fName>
                        <m:e>
                          <m:d>
                            <m:dPr>
                              <m:ctrlPr>
                                <a:rPr lang="da-DK" sz="1600" i="1">
                                  <a:latin typeface="Cambria Math"/>
                                </a:rPr>
                              </m:ctrlPr>
                            </m:dPr>
                            <m:e>
                              <m:f>
                                <m:fPr>
                                  <m:ctrlPr>
                                    <a:rPr lang="da-DK" sz="1600" i="1">
                                      <a:latin typeface="Cambria Math"/>
                                    </a:rPr>
                                  </m:ctrlPr>
                                </m:fPr>
                                <m:num>
                                  <m:r>
                                    <a:rPr lang="da-DK" sz="1600" i="1">
                                      <a:latin typeface="Cambria Math"/>
                                    </a:rPr>
                                    <m:t>1</m:t>
                                  </m:r>
                                </m:num>
                                <m:den>
                                  <m:r>
                                    <a:rPr lang="da-DK" sz="1600" b="0" i="1" smtClean="0">
                                      <a:latin typeface="Cambria Math"/>
                                    </a:rPr>
                                    <m:t>0.8</m:t>
                                  </m:r>
                                </m:den>
                              </m:f>
                            </m:e>
                          </m:d>
                        </m:e>
                      </m:func>
                      <m:r>
                        <a:rPr lang="da-DK" sz="1600" b="0" i="1" smtClean="0">
                          <a:latin typeface="Cambria Math"/>
                        </a:rPr>
                        <m:t>=0.72 </m:t>
                      </m:r>
                      <m:r>
                        <m:rPr>
                          <m:sty m:val="p"/>
                        </m:rPr>
                        <a:rPr lang="da-DK" sz="1600" b="0" i="0" smtClean="0">
                          <a:latin typeface="Cambria Math"/>
                        </a:rPr>
                        <m:t>bit</m:t>
                      </m:r>
                    </m:oMath>
                  </m:oMathPara>
                </a14:m>
                <a:endParaRPr lang="da-DK" sz="1600" dirty="0"/>
              </a:p>
            </p:txBody>
          </p:sp>
        </mc:Choice>
        <mc:Fallback>
          <p:sp>
            <p:nvSpPr>
              <p:cNvPr id="17" name="Rektangel 16"/>
              <p:cNvSpPr>
                <a:spLocks noRot="1" noChangeAspect="1" noMove="1" noResize="1" noEditPoints="1" noAdjustHandles="1" noChangeArrowheads="1" noChangeShapeType="1" noTextEdit="1"/>
              </p:cNvSpPr>
              <p:nvPr/>
            </p:nvSpPr>
            <p:spPr>
              <a:xfrm>
                <a:off x="4283968" y="4223599"/>
                <a:ext cx="4680520" cy="645561"/>
              </a:xfrm>
              <a:prstGeom prst="rect">
                <a:avLst/>
              </a:prstGeom>
              <a:blipFill rotWithShape="1">
                <a:blip r:embed="rId6"/>
                <a:stretch>
                  <a:fillRect/>
                </a:stretch>
              </a:blipFill>
            </p:spPr>
            <p:txBody>
              <a:bodyPr/>
              <a:lstStyle/>
              <a:p>
                <a:r>
                  <a:rPr lang="da-DK">
                    <a:noFill/>
                  </a:rPr>
                  <a:t> </a:t>
                </a:r>
              </a:p>
            </p:txBody>
          </p:sp>
        </mc:Fallback>
      </mc:AlternateContent>
    </p:spTree>
    <p:extLst>
      <p:ext uri="{BB962C8B-B14F-4D97-AF65-F5344CB8AC3E}">
        <p14:creationId xmlns:p14="http://schemas.microsoft.com/office/powerpoint/2010/main" val="2339314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470025"/>
          </a:xfrm>
        </p:spPr>
        <p:txBody>
          <a:bodyPr>
            <a:noAutofit/>
          </a:bodyPr>
          <a:lstStyle/>
          <a:p>
            <a:r>
              <a:rPr lang="en-US" sz="4800" dirty="0" smtClean="0"/>
              <a:t>Active ML &amp; Agency </a:t>
            </a:r>
            <a:br>
              <a:rPr lang="en-US" sz="4800" dirty="0" smtClean="0"/>
            </a:br>
            <a:r>
              <a:rPr lang="en-US" sz="4800" dirty="0" smtClean="0"/>
              <a:t>Active learning (Q6)</a:t>
            </a:r>
            <a:endParaRPr lang="da-DK" sz="4800" dirty="0"/>
          </a:p>
        </p:txBody>
      </p:sp>
      <p:sp>
        <p:nvSpPr>
          <p:cNvPr id="3" name="Undertitel 2"/>
          <p:cNvSpPr>
            <a:spLocks noGrp="1"/>
          </p:cNvSpPr>
          <p:nvPr>
            <p:ph type="subTitle" idx="1"/>
          </p:nvPr>
        </p:nvSpPr>
        <p:spPr>
          <a:xfrm>
            <a:off x="1115616" y="2492896"/>
            <a:ext cx="7344816" cy="1656184"/>
          </a:xfrm>
        </p:spPr>
        <p:txBody>
          <a:bodyPr>
            <a:normAutofit/>
          </a:bodyPr>
          <a:lstStyle/>
          <a:p>
            <a:r>
              <a:rPr lang="da-DK" sz="4000" b="1" dirty="0" err="1" smtClean="0">
                <a:solidFill>
                  <a:schemeClr val="bg1"/>
                </a:solidFill>
              </a:rPr>
              <a:t>Uncertainty</a:t>
            </a:r>
            <a:r>
              <a:rPr lang="da-DK" sz="4000" b="1" dirty="0" smtClean="0">
                <a:solidFill>
                  <a:schemeClr val="bg1"/>
                </a:solidFill>
              </a:rPr>
              <a:t> </a:t>
            </a:r>
            <a:r>
              <a:rPr lang="da-DK" sz="4000" b="1" dirty="0" err="1" smtClean="0">
                <a:solidFill>
                  <a:schemeClr val="bg1"/>
                </a:solidFill>
              </a:rPr>
              <a:t>quantification</a:t>
            </a:r>
            <a:r>
              <a:rPr lang="da-DK" sz="4000" b="1" dirty="0" smtClean="0">
                <a:solidFill>
                  <a:schemeClr val="bg1"/>
                </a:solidFill>
              </a:rPr>
              <a:t> &amp; margin sampling</a:t>
            </a:r>
            <a:endParaRPr lang="da-DK" sz="4000" dirty="0">
              <a:solidFill>
                <a:schemeClr val="bg1"/>
              </a:solidFill>
            </a:endParaRPr>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7" name="Tekstboks 6"/>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8" name="Tekstboks 7"/>
          <p:cNvSpPr txBox="1"/>
          <p:nvPr/>
        </p:nvSpPr>
        <p:spPr>
          <a:xfrm>
            <a:off x="2483768" y="5745450"/>
            <a:ext cx="4032448" cy="707886"/>
          </a:xfrm>
          <a:prstGeom prst="rect">
            <a:avLst/>
          </a:prstGeom>
          <a:noFill/>
        </p:spPr>
        <p:txBody>
          <a:bodyPr wrap="square" rtlCol="0">
            <a:spAutoFit/>
          </a:bodyPr>
          <a:lstStyle/>
          <a:p>
            <a:pPr algn="ctr"/>
            <a:r>
              <a:rPr lang="da-DK" sz="2000" dirty="0" smtClean="0"/>
              <a:t>Danmarks Tekniske Universitet </a:t>
            </a:r>
          </a:p>
          <a:p>
            <a:pPr algn="ctr"/>
            <a:r>
              <a:rPr lang="da-DK" sz="2000" dirty="0" smtClean="0"/>
              <a:t>Eksamen forår 2021</a:t>
            </a:r>
          </a:p>
        </p:txBody>
      </p:sp>
      <p:pic>
        <p:nvPicPr>
          <p:cNvPr id="9" name="Picture 6" descr="DTU Design Gu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655568"/>
            <a:ext cx="596281" cy="86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744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(Q6)</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a:t>
            </a:r>
            <a:r>
              <a:rPr lang="da-DK" sz="3600" dirty="0" err="1" smtClean="0">
                <a:solidFill>
                  <a:schemeClr val="tx1">
                    <a:lumMod val="50000"/>
                    <a:lumOff val="50000"/>
                  </a:schemeClr>
                </a:solidFill>
              </a:rPr>
              <a:t>Uncertainty</a:t>
            </a:r>
            <a:r>
              <a:rPr lang="da-DK" sz="3600" dirty="0" smtClean="0">
                <a:solidFill>
                  <a:schemeClr val="tx1">
                    <a:lumMod val="50000"/>
                    <a:lumOff val="50000"/>
                  </a:schemeClr>
                </a:solidFill>
              </a:rPr>
              <a:t> &amp; sampling</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229600" cy="460648"/>
          </a:xfrm>
        </p:spPr>
        <p:txBody>
          <a:bodyPr>
            <a:normAutofit fontScale="92500" lnSpcReduction="10000"/>
          </a:bodyPr>
          <a:lstStyle/>
          <a:p>
            <a:pPr marL="0" indent="0">
              <a:buNone/>
            </a:pPr>
            <a:r>
              <a:rPr lang="en-US" sz="2800" dirty="0"/>
              <a:t>R</a:t>
            </a:r>
            <a:r>
              <a:rPr lang="en-US" sz="2800" dirty="0" smtClean="0"/>
              <a:t>ole of uncertainty quantification in active learning</a:t>
            </a:r>
            <a:endParaRPr lang="da-DK" sz="2800" dirty="0"/>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8" name="Tekstboks 7"/>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6" name="TextBox 5"/>
          <p:cNvSpPr txBox="1"/>
          <p:nvPr/>
        </p:nvSpPr>
        <p:spPr>
          <a:xfrm>
            <a:off x="611560" y="2332571"/>
            <a:ext cx="7348935" cy="1200329"/>
          </a:xfrm>
          <a:prstGeom prst="rect">
            <a:avLst/>
          </a:prstGeom>
          <a:noFill/>
        </p:spPr>
        <p:txBody>
          <a:bodyPr wrap="none" rtlCol="0">
            <a:spAutoFit/>
          </a:bodyPr>
          <a:lstStyle/>
          <a:p>
            <a:r>
              <a:rPr lang="en-GB" dirty="0" smtClean="0"/>
              <a:t>Active learning has </a:t>
            </a:r>
            <a:r>
              <a:rPr lang="en-GB" dirty="0"/>
              <a:t>some </a:t>
            </a:r>
            <a:r>
              <a:rPr lang="en-GB" dirty="0" smtClean="0"/>
              <a:t>resemblances to BO, but the objective is to reduce </a:t>
            </a:r>
          </a:p>
          <a:p>
            <a:r>
              <a:rPr lang="en-GB" dirty="0" smtClean="0"/>
              <a:t>uncertainty of our learning scheme. </a:t>
            </a:r>
          </a:p>
          <a:p>
            <a:r>
              <a:rPr lang="en-GB" dirty="0" smtClean="0"/>
              <a:t>Gain as much information as possible. </a:t>
            </a:r>
          </a:p>
          <a:p>
            <a:endParaRPr lang="en-US" dirty="0"/>
          </a:p>
        </p:txBody>
      </p:sp>
      <p:sp>
        <p:nvSpPr>
          <p:cNvPr id="9" name="Rectangle 8"/>
          <p:cNvSpPr/>
          <p:nvPr/>
        </p:nvSpPr>
        <p:spPr>
          <a:xfrm>
            <a:off x="611560" y="3464133"/>
            <a:ext cx="7974530" cy="646331"/>
          </a:xfrm>
          <a:prstGeom prst="rect">
            <a:avLst/>
          </a:prstGeom>
        </p:spPr>
        <p:txBody>
          <a:bodyPr wrap="square">
            <a:spAutoFit/>
          </a:bodyPr>
          <a:lstStyle/>
          <a:p>
            <a:r>
              <a:rPr lang="en-GB" dirty="0"/>
              <a:t>In this setting, the most informative </a:t>
            </a:r>
            <a:r>
              <a:rPr lang="en-GB" dirty="0" smtClean="0"/>
              <a:t>unlabelled </a:t>
            </a:r>
            <a:r>
              <a:rPr lang="en-GB" dirty="0"/>
              <a:t>data points are defined as the ones </a:t>
            </a:r>
            <a:r>
              <a:rPr lang="en-GB" dirty="0" smtClean="0"/>
              <a:t>which he </a:t>
            </a:r>
            <a:r>
              <a:rPr lang="en-GB" dirty="0"/>
              <a:t>model is most uncertain on how to label.</a:t>
            </a:r>
            <a:endParaRPr lang="en-US" dirty="0"/>
          </a:p>
        </p:txBody>
      </p:sp>
      <p:sp>
        <p:nvSpPr>
          <p:cNvPr id="10" name="Rectangle 9"/>
          <p:cNvSpPr/>
          <p:nvPr/>
        </p:nvSpPr>
        <p:spPr>
          <a:xfrm>
            <a:off x="611560" y="4149080"/>
            <a:ext cx="4572000" cy="646331"/>
          </a:xfrm>
          <a:prstGeom prst="rect">
            <a:avLst/>
          </a:prstGeom>
        </p:spPr>
        <p:txBody>
          <a:bodyPr>
            <a:spAutoFit/>
          </a:bodyPr>
          <a:lstStyle/>
          <a:p>
            <a:r>
              <a:rPr lang="en-GB" dirty="0" smtClean="0"/>
              <a:t>Three main ways to quantify uncertainty: </a:t>
            </a:r>
            <a:endParaRPr lang="en-GB" dirty="0"/>
          </a:p>
          <a:p>
            <a:r>
              <a:rPr lang="en-GB" dirty="0" smtClean="0"/>
              <a:t>Least confident, margin and entropy</a:t>
            </a:r>
            <a:endParaRPr lang="en-US" dirty="0"/>
          </a:p>
        </p:txBody>
      </p:sp>
    </p:spTree>
    <p:extLst>
      <p:ext uri="{BB962C8B-B14F-4D97-AF65-F5344CB8AC3E}">
        <p14:creationId xmlns:p14="http://schemas.microsoft.com/office/powerpoint/2010/main" val="3261042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(Q6)</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a:t>
            </a:r>
            <a:r>
              <a:rPr lang="da-DK" sz="3600" dirty="0" err="1" smtClean="0">
                <a:solidFill>
                  <a:schemeClr val="tx1">
                    <a:lumMod val="50000"/>
                    <a:lumOff val="50000"/>
                  </a:schemeClr>
                </a:solidFill>
              </a:rPr>
              <a:t>Uncertainty</a:t>
            </a:r>
            <a:r>
              <a:rPr lang="da-DK" sz="3600" dirty="0" smtClean="0">
                <a:solidFill>
                  <a:schemeClr val="tx1">
                    <a:lumMod val="50000"/>
                    <a:lumOff val="50000"/>
                  </a:schemeClr>
                </a:solidFill>
              </a:rPr>
              <a:t> &amp; sampling</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229600" cy="460647"/>
          </a:xfrm>
        </p:spPr>
        <p:txBody>
          <a:bodyPr>
            <a:normAutofit/>
          </a:bodyPr>
          <a:lstStyle/>
          <a:p>
            <a:pPr marL="0" indent="0">
              <a:buNone/>
            </a:pPr>
            <a:r>
              <a:rPr lang="en-US" sz="2000" dirty="0" smtClean="0"/>
              <a:t>Margin sampling </a:t>
            </a:r>
            <a:r>
              <a:rPr lang="en-US" sz="2000" dirty="0"/>
              <a:t>is </a:t>
            </a:r>
            <a:r>
              <a:rPr lang="en-US" sz="2000" dirty="0" smtClean="0"/>
              <a:t>a strategy </a:t>
            </a:r>
            <a:r>
              <a:rPr lang="en-US" sz="2000" dirty="0"/>
              <a:t>for uncertainty </a:t>
            </a:r>
            <a:r>
              <a:rPr lang="en-US" sz="2000" dirty="0" smtClean="0"/>
              <a:t>sampling and expressed by:</a:t>
            </a:r>
            <a:endParaRPr lang="da-DK" sz="2000" dirty="0"/>
          </a:p>
        </p:txBody>
      </p:sp>
      <p:sp>
        <p:nvSpPr>
          <p:cNvPr id="4" name="Tekstboks 3"/>
          <p:cNvSpPr txBox="1"/>
          <p:nvPr/>
        </p:nvSpPr>
        <p:spPr>
          <a:xfrm>
            <a:off x="539551" y="6278387"/>
            <a:ext cx="6048673" cy="246221"/>
          </a:xfrm>
          <a:prstGeom prst="rect">
            <a:avLst/>
          </a:prstGeom>
          <a:noFill/>
        </p:spPr>
        <p:txBody>
          <a:bodyPr wrap="square" rtlCol="0">
            <a:spAutoFit/>
          </a:bodyPr>
          <a:lstStyle/>
          <a:p>
            <a:r>
              <a:rPr lang="da-DK" sz="1000" dirty="0"/>
              <a:t>Active Learning </a:t>
            </a:r>
            <a:r>
              <a:rPr lang="da-DK" sz="1000" dirty="0" err="1"/>
              <a:t>Lecture</a:t>
            </a:r>
            <a:r>
              <a:rPr lang="da-DK" sz="1000" dirty="0"/>
              <a:t> </a:t>
            </a:r>
            <a:r>
              <a:rPr lang="da-DK" sz="1000" dirty="0" smtClean="0"/>
              <a:t>Notes - Philip </a:t>
            </a:r>
            <a:r>
              <a:rPr lang="da-DK" sz="1000" dirty="0"/>
              <a:t>J. H. Jørgensen &amp; Kristoffer H. </a:t>
            </a:r>
            <a:r>
              <a:rPr lang="da-DK" sz="1000" dirty="0" smtClean="0"/>
              <a:t>Madsen(3.14)</a:t>
            </a:r>
            <a:endParaRPr lang="da-DK" sz="1000" dirty="0"/>
          </a:p>
        </p:txBody>
      </p:sp>
      <mc:AlternateContent xmlns:mc="http://schemas.openxmlformats.org/markup-compatibility/2006" xmlns:a14="http://schemas.microsoft.com/office/drawing/2010/main">
        <mc:Choice Requires="a14">
          <p:sp>
            <p:nvSpPr>
              <p:cNvPr id="5" name="Rektangel 4"/>
              <p:cNvSpPr/>
              <p:nvPr/>
            </p:nvSpPr>
            <p:spPr>
              <a:xfrm>
                <a:off x="2483768" y="2006583"/>
                <a:ext cx="4240088" cy="5081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da-DK" b="0" i="1" smtClean="0">
                              <a:latin typeface="Cambria Math"/>
                              <a:ea typeface="Cambria Math"/>
                            </a:rPr>
                          </m:ctrlPr>
                        </m:sSupPr>
                        <m:e>
                          <m:r>
                            <a:rPr lang="da-DK" b="0" i="1" smtClean="0">
                              <a:latin typeface="Cambria Math"/>
                              <a:ea typeface="Cambria Math"/>
                            </a:rPr>
                            <m:t>𝑥</m:t>
                          </m:r>
                        </m:e>
                        <m:sup>
                          <m:r>
                            <a:rPr lang="da-DK" b="0" i="1" smtClean="0">
                              <a:latin typeface="Cambria Math"/>
                              <a:ea typeface="Cambria Math"/>
                            </a:rPr>
                            <m:t>∗</m:t>
                          </m:r>
                        </m:sup>
                      </m:sSup>
                      <m:r>
                        <a:rPr lang="da-DK" b="0" i="1" smtClean="0">
                          <a:latin typeface="Cambria Math"/>
                          <a:ea typeface="Cambria Math"/>
                        </a:rPr>
                        <m:t>=</m:t>
                      </m:r>
                      <m:func>
                        <m:funcPr>
                          <m:ctrlPr>
                            <a:rPr lang="da-DK" b="0" i="1" smtClean="0">
                              <a:latin typeface="Cambria Math"/>
                              <a:ea typeface="Cambria Math"/>
                            </a:rPr>
                          </m:ctrlPr>
                        </m:funcPr>
                        <m:fName>
                          <m:limLow>
                            <m:limLowPr>
                              <m:ctrlPr>
                                <a:rPr lang="da-DK" b="0" i="1" smtClean="0">
                                  <a:latin typeface="Cambria Math"/>
                                  <a:ea typeface="Cambria Math"/>
                                </a:rPr>
                              </m:ctrlPr>
                            </m:limLowPr>
                            <m:e>
                              <m:r>
                                <m:rPr>
                                  <m:sty m:val="p"/>
                                </m:rPr>
                                <a:rPr lang="da-DK" b="0" i="0" smtClean="0">
                                  <a:latin typeface="Cambria Math"/>
                                  <a:ea typeface="Cambria Math"/>
                                </a:rPr>
                                <m:t>argmin</m:t>
                              </m:r>
                            </m:e>
                            <m:lim>
                              <m:r>
                                <a:rPr lang="da-DK" b="0" i="1" smtClean="0">
                                  <a:latin typeface="Cambria Math"/>
                                  <a:ea typeface="Cambria Math"/>
                                </a:rPr>
                                <m:t>𝑥</m:t>
                              </m:r>
                              <m:r>
                                <a:rPr lang="da-DK" b="0" i="1" smtClean="0">
                                  <a:latin typeface="Cambria Math"/>
                                  <a:ea typeface="Cambria Math"/>
                                </a:rPr>
                                <m:t>∈</m:t>
                              </m:r>
                              <m:r>
                                <a:rPr lang="da-DK" b="0" i="1" smtClean="0">
                                  <a:latin typeface="Cambria Math"/>
                                  <a:ea typeface="Cambria Math"/>
                                </a:rPr>
                                <m:t>𝑈</m:t>
                              </m:r>
                            </m:lim>
                          </m:limLow>
                        </m:fName>
                        <m:e>
                          <m:sSub>
                            <m:sSubPr>
                              <m:ctrlPr>
                                <a:rPr lang="da-DK" b="0" i="1" smtClean="0">
                                  <a:latin typeface="Cambria Math"/>
                                  <a:ea typeface="Cambria Math"/>
                                </a:rPr>
                              </m:ctrlPr>
                            </m:sSubPr>
                            <m:e>
                              <m:r>
                                <a:rPr lang="da-DK" b="0" i="1" smtClean="0">
                                  <a:latin typeface="Cambria Math"/>
                                  <a:ea typeface="Cambria Math"/>
                                </a:rPr>
                                <m:t>𝑝</m:t>
                              </m:r>
                            </m:e>
                            <m:sub>
                              <m:r>
                                <a:rPr lang="da-DK" b="0" i="1" smtClean="0">
                                  <a:latin typeface="Cambria Math"/>
                                  <a:ea typeface="Cambria Math"/>
                                </a:rPr>
                                <m:t>𝜃</m:t>
                              </m:r>
                            </m:sub>
                          </m:sSub>
                          <m:r>
                            <a:rPr lang="da-DK" b="0" i="1" smtClean="0">
                              <a:latin typeface="Cambria Math"/>
                              <a:ea typeface="Cambria Math"/>
                            </a:rPr>
                            <m:t>(</m:t>
                          </m:r>
                          <m:sSub>
                            <m:sSubPr>
                              <m:ctrlPr>
                                <a:rPr lang="da-DK" b="0" i="1" smtClean="0">
                                  <a:latin typeface="Cambria Math"/>
                                  <a:ea typeface="Cambria Math"/>
                                </a:rPr>
                              </m:ctrlPr>
                            </m:sSubPr>
                            <m:e>
                              <m:r>
                                <a:rPr lang="da-DK" b="0" i="1" smtClean="0">
                                  <a:latin typeface="Cambria Math"/>
                                  <a:ea typeface="Cambria Math"/>
                                </a:rPr>
                                <m:t>𝑦</m:t>
                              </m:r>
                            </m:e>
                            <m:sub>
                              <m:d>
                                <m:dPr>
                                  <m:ctrlPr>
                                    <a:rPr lang="da-DK" b="0" i="1" smtClean="0">
                                      <a:latin typeface="Cambria Math"/>
                                      <a:ea typeface="Cambria Math"/>
                                    </a:rPr>
                                  </m:ctrlPr>
                                </m:dPr>
                                <m:e>
                                  <m:r>
                                    <a:rPr lang="da-DK" b="0" i="1" smtClean="0">
                                      <a:latin typeface="Cambria Math"/>
                                      <a:ea typeface="Cambria Math"/>
                                    </a:rPr>
                                    <m:t>1</m:t>
                                  </m:r>
                                </m:e>
                              </m:d>
                            </m:sub>
                          </m:sSub>
                          <m:r>
                            <a:rPr lang="da-DK" b="0" i="1" smtClean="0">
                              <a:latin typeface="Cambria Math"/>
                              <a:ea typeface="Cambria Math"/>
                            </a:rPr>
                            <m:t>|</m:t>
                          </m:r>
                          <m:r>
                            <a:rPr lang="da-DK" b="0" i="1" smtClean="0">
                              <a:latin typeface="Cambria Math"/>
                              <a:ea typeface="Cambria Math"/>
                            </a:rPr>
                            <m:t>𝑥</m:t>
                          </m:r>
                          <m:r>
                            <a:rPr lang="da-DK" b="0" i="1" smtClean="0">
                              <a:latin typeface="Cambria Math"/>
                              <a:ea typeface="Cambria Math"/>
                            </a:rPr>
                            <m:t>)−</m:t>
                          </m:r>
                          <m:sSub>
                            <m:sSubPr>
                              <m:ctrlPr>
                                <a:rPr lang="da-DK" i="1">
                                  <a:latin typeface="Cambria Math"/>
                                  <a:ea typeface="Cambria Math"/>
                                </a:rPr>
                              </m:ctrlPr>
                            </m:sSubPr>
                            <m:e>
                              <m:r>
                                <a:rPr lang="da-DK" i="1">
                                  <a:latin typeface="Cambria Math"/>
                                  <a:ea typeface="Cambria Math"/>
                                </a:rPr>
                                <m:t>𝑝</m:t>
                              </m:r>
                            </m:e>
                            <m:sub>
                              <m:r>
                                <a:rPr lang="da-DK" i="1">
                                  <a:latin typeface="Cambria Math"/>
                                  <a:ea typeface="Cambria Math"/>
                                </a:rPr>
                                <m:t>𝜃</m:t>
                              </m:r>
                            </m:sub>
                          </m:sSub>
                          <m:r>
                            <a:rPr lang="da-DK" i="1">
                              <a:latin typeface="Cambria Math"/>
                              <a:ea typeface="Cambria Math"/>
                            </a:rPr>
                            <m:t>(</m:t>
                          </m:r>
                          <m:sSub>
                            <m:sSubPr>
                              <m:ctrlPr>
                                <a:rPr lang="da-DK" i="1">
                                  <a:latin typeface="Cambria Math"/>
                                  <a:ea typeface="Cambria Math"/>
                                </a:rPr>
                              </m:ctrlPr>
                            </m:sSubPr>
                            <m:e>
                              <m:r>
                                <a:rPr lang="da-DK" i="1">
                                  <a:latin typeface="Cambria Math"/>
                                  <a:ea typeface="Cambria Math"/>
                                </a:rPr>
                                <m:t>𝑦</m:t>
                              </m:r>
                            </m:e>
                            <m:sub>
                              <m:d>
                                <m:dPr>
                                  <m:ctrlPr>
                                    <a:rPr lang="da-DK" i="1">
                                      <a:latin typeface="Cambria Math"/>
                                      <a:ea typeface="Cambria Math"/>
                                    </a:rPr>
                                  </m:ctrlPr>
                                </m:dPr>
                                <m:e>
                                  <m:r>
                                    <a:rPr lang="da-DK" b="0" i="1" smtClean="0">
                                      <a:latin typeface="Cambria Math"/>
                                      <a:ea typeface="Cambria Math"/>
                                    </a:rPr>
                                    <m:t>2</m:t>
                                  </m:r>
                                </m:e>
                              </m:d>
                            </m:sub>
                          </m:sSub>
                          <m:r>
                            <a:rPr lang="da-DK" i="1">
                              <a:latin typeface="Cambria Math"/>
                              <a:ea typeface="Cambria Math"/>
                            </a:rPr>
                            <m:t>|</m:t>
                          </m:r>
                          <m:r>
                            <a:rPr lang="da-DK" i="1">
                              <a:latin typeface="Cambria Math"/>
                              <a:ea typeface="Cambria Math"/>
                            </a:rPr>
                            <m:t>𝑥</m:t>
                          </m:r>
                          <m:r>
                            <a:rPr lang="da-DK" i="1">
                              <a:latin typeface="Cambria Math"/>
                              <a:ea typeface="Cambria Math"/>
                            </a:rPr>
                            <m:t>)</m:t>
                          </m:r>
                        </m:e>
                      </m:func>
                    </m:oMath>
                  </m:oMathPara>
                </a14:m>
                <a:endParaRPr lang="da-DK" dirty="0"/>
              </a:p>
            </p:txBody>
          </p:sp>
        </mc:Choice>
        <mc:Fallback xmlns="">
          <p:sp>
            <p:nvSpPr>
              <p:cNvPr id="5" name="Rektangel 4"/>
              <p:cNvSpPr>
                <a:spLocks noRot="1" noChangeAspect="1" noMove="1" noResize="1" noEditPoints="1" noAdjustHandles="1" noChangeArrowheads="1" noChangeShapeType="1" noTextEdit="1"/>
              </p:cNvSpPr>
              <p:nvPr/>
            </p:nvSpPr>
            <p:spPr>
              <a:xfrm>
                <a:off x="2483768" y="2006583"/>
                <a:ext cx="4240088" cy="508152"/>
              </a:xfrm>
              <a:prstGeom prst="rect">
                <a:avLst/>
              </a:prstGeom>
              <a:blipFill rotWithShape="1">
                <a:blip r:embed="rId2"/>
                <a:stretch>
                  <a:fillRect/>
                </a:stretch>
              </a:blipFill>
            </p:spPr>
            <p:txBody>
              <a:bodyPr/>
              <a:lstStyle/>
              <a:p>
                <a:r>
                  <a:rPr lang="da-DK">
                    <a:noFill/>
                  </a:rPr>
                  <a:t> </a:t>
                </a:r>
              </a:p>
            </p:txBody>
          </p:sp>
        </mc:Fallback>
      </mc:AlternateContent>
      <mc:AlternateContent xmlns:mc="http://schemas.openxmlformats.org/markup-compatibility/2006">
        <mc:Choice xmlns:a14="http://schemas.microsoft.com/office/drawing/2010/main" Requires="a14">
          <p:sp>
            <p:nvSpPr>
              <p:cNvPr id="6" name="Tekstboks 5"/>
              <p:cNvSpPr txBox="1"/>
              <p:nvPr/>
            </p:nvSpPr>
            <p:spPr>
              <a:xfrm>
                <a:off x="471871" y="2636912"/>
                <a:ext cx="7992888" cy="3158878"/>
              </a:xfrm>
              <a:prstGeom prst="rect">
                <a:avLst/>
              </a:prstGeom>
              <a:noFill/>
            </p:spPr>
            <p:txBody>
              <a:bodyPr wrap="square" rtlCol="0">
                <a:spAutoFit/>
              </a:bodyPr>
              <a:lstStyle/>
              <a:p>
                <a:r>
                  <a:rPr lang="en-US" dirty="0"/>
                  <a:t>where the notation </a:t>
                </a:r>
                <a14:m>
                  <m:oMath xmlns:m="http://schemas.openxmlformats.org/officeDocument/2006/math">
                    <m:sSub>
                      <m:sSubPr>
                        <m:ctrlPr>
                          <a:rPr lang="da-DK" i="1">
                            <a:latin typeface="Cambria Math"/>
                            <a:ea typeface="Cambria Math"/>
                          </a:rPr>
                        </m:ctrlPr>
                      </m:sSubPr>
                      <m:e>
                        <m:r>
                          <a:rPr lang="da-DK" i="1">
                            <a:latin typeface="Cambria Math"/>
                            <a:ea typeface="Cambria Math"/>
                          </a:rPr>
                          <m:t>𝑦</m:t>
                        </m:r>
                      </m:e>
                      <m:sub>
                        <m:d>
                          <m:dPr>
                            <m:ctrlPr>
                              <a:rPr lang="da-DK" i="1">
                                <a:latin typeface="Cambria Math"/>
                                <a:ea typeface="Cambria Math"/>
                              </a:rPr>
                            </m:ctrlPr>
                          </m:dPr>
                          <m:e>
                            <m:r>
                              <a:rPr lang="da-DK" i="1">
                                <a:latin typeface="Cambria Math"/>
                                <a:ea typeface="Cambria Math"/>
                              </a:rPr>
                              <m:t>1</m:t>
                            </m:r>
                          </m:e>
                        </m:d>
                      </m:sub>
                    </m:sSub>
                  </m:oMath>
                </a14:m>
                <a:r>
                  <a:rPr lang="en-US" dirty="0"/>
                  <a:t> and </a:t>
                </a:r>
                <a14:m>
                  <m:oMath xmlns:m="http://schemas.openxmlformats.org/officeDocument/2006/math">
                    <m:sSub>
                      <m:sSubPr>
                        <m:ctrlPr>
                          <a:rPr lang="da-DK" i="1">
                            <a:latin typeface="Cambria Math"/>
                            <a:ea typeface="Cambria Math"/>
                          </a:rPr>
                        </m:ctrlPr>
                      </m:sSubPr>
                      <m:e>
                        <m:r>
                          <a:rPr lang="da-DK" i="1">
                            <a:latin typeface="Cambria Math"/>
                            <a:ea typeface="Cambria Math"/>
                          </a:rPr>
                          <m:t>𝑦</m:t>
                        </m:r>
                      </m:e>
                      <m:sub>
                        <m:d>
                          <m:dPr>
                            <m:ctrlPr>
                              <a:rPr lang="da-DK" i="1">
                                <a:latin typeface="Cambria Math"/>
                                <a:ea typeface="Cambria Math"/>
                              </a:rPr>
                            </m:ctrlPr>
                          </m:dPr>
                          <m:e>
                            <m:r>
                              <a:rPr lang="da-DK" i="1">
                                <a:latin typeface="Cambria Math"/>
                                <a:ea typeface="Cambria Math"/>
                              </a:rPr>
                              <m:t>2</m:t>
                            </m:r>
                          </m:e>
                        </m:d>
                      </m:sub>
                    </m:sSub>
                  </m:oMath>
                </a14:m>
                <a:r>
                  <a:rPr lang="en-US" dirty="0"/>
                  <a:t> is borrowed from order statistics denote </a:t>
                </a:r>
                <a:r>
                  <a:rPr lang="en-US" dirty="0" smtClean="0"/>
                  <a:t>the most </a:t>
                </a:r>
                <a:r>
                  <a:rPr lang="en-US" dirty="0"/>
                  <a:t>and second most likely label of x respectively. </a:t>
                </a:r>
                <a:endParaRPr lang="en-US" dirty="0" smtClean="0"/>
              </a:p>
              <a:p>
                <a:r>
                  <a:rPr lang="en-US" dirty="0" smtClean="0"/>
                  <a:t>    Here </a:t>
                </a:r>
                <a:r>
                  <a:rPr lang="en-US" dirty="0"/>
                  <a:t>the data point with </a:t>
                </a:r>
                <a:r>
                  <a:rPr lang="en-US" dirty="0" smtClean="0"/>
                  <a:t>the smallest </a:t>
                </a:r>
                <a:r>
                  <a:rPr lang="en-US" dirty="0"/>
                  <a:t>difference between the two most likely labels will be chosen for the </a:t>
                </a:r>
                <a:r>
                  <a:rPr lang="en-US" dirty="0" smtClean="0"/>
                  <a:t>next query</a:t>
                </a:r>
                <a:r>
                  <a:rPr lang="en-US" dirty="0"/>
                  <a:t>. </a:t>
                </a:r>
                <a:r>
                  <a:rPr lang="en-US" dirty="0" smtClean="0"/>
                  <a:t/>
                </a:r>
                <a:br>
                  <a:rPr lang="en-US" dirty="0" smtClean="0"/>
                </a:br>
                <a:r>
                  <a:rPr lang="en-US" dirty="0" smtClean="0"/>
                  <a:t>    Margin </a:t>
                </a:r>
                <a:r>
                  <a:rPr lang="en-US" dirty="0"/>
                  <a:t>sampling takes the probability </a:t>
                </a:r>
                <a:r>
                  <a:rPr lang="en-US" dirty="0" smtClean="0"/>
                  <a:t>of </a:t>
                </a:r>
                <a:r>
                  <a:rPr lang="en-US" dirty="0"/>
                  <a:t>the second most </a:t>
                </a:r>
                <a:r>
                  <a:rPr lang="en-US" dirty="0" smtClean="0"/>
                  <a:t>likely label </a:t>
                </a:r>
                <a:r>
                  <a:rPr lang="en-US" dirty="0"/>
                  <a:t>into account but still ignores all the remaining </a:t>
                </a:r>
                <a:r>
                  <a:rPr lang="en-US" dirty="0" smtClean="0"/>
                  <a:t>labels. </a:t>
                </a:r>
              </a:p>
              <a:p>
                <a:r>
                  <a:rPr lang="en-US" dirty="0" smtClean="0"/>
                  <a:t>    So </a:t>
                </a:r>
                <a:r>
                  <a:rPr lang="en-US" dirty="0" smtClean="0"/>
                  <a:t>if </a:t>
                </a:r>
                <a:r>
                  <a:rPr lang="en-US" dirty="0"/>
                  <a:t>the </a:t>
                </a:r>
                <a:r>
                  <a:rPr lang="en-US" dirty="0" smtClean="0"/>
                  <a:t>problem consist </a:t>
                </a:r>
                <a:r>
                  <a:rPr lang="en-US" dirty="0"/>
                  <a:t>of a large set of labels Y much of the information of the label </a:t>
                </a:r>
                <a:r>
                  <a:rPr lang="en-US" dirty="0" smtClean="0"/>
                  <a:t>distribution is </a:t>
                </a:r>
                <a:r>
                  <a:rPr lang="en-US" dirty="0"/>
                  <a:t>still not included in the query decision. For a small number of labels, </a:t>
                </a:r>
                <a:r>
                  <a:rPr lang="en-US" dirty="0" smtClean="0"/>
                  <a:t>margin sampling it performs well though. </a:t>
                </a:r>
              </a:p>
              <a:p>
                <a:r>
                  <a:rPr lang="en-GB" dirty="0" smtClean="0"/>
                  <a:t>    Idea </a:t>
                </a:r>
                <a:r>
                  <a:rPr lang="en-GB" dirty="0" smtClean="0"/>
                  <a:t>is that it is difficult do classify if the two largest labels have similar probability</a:t>
                </a:r>
                <a:endParaRPr lang="da-DK" dirty="0"/>
              </a:p>
            </p:txBody>
          </p:sp>
        </mc:Choice>
        <mc:Fallback>
          <p:sp>
            <p:nvSpPr>
              <p:cNvPr id="6" name="Tekstboks 5"/>
              <p:cNvSpPr txBox="1">
                <a:spLocks noRot="1" noChangeAspect="1" noMove="1" noResize="1" noEditPoints="1" noAdjustHandles="1" noChangeArrowheads="1" noChangeShapeType="1" noTextEdit="1"/>
              </p:cNvSpPr>
              <p:nvPr/>
            </p:nvSpPr>
            <p:spPr>
              <a:xfrm>
                <a:off x="471871" y="2636912"/>
                <a:ext cx="7992888" cy="3158878"/>
              </a:xfrm>
              <a:prstGeom prst="rect">
                <a:avLst/>
              </a:prstGeom>
              <a:blipFill rotWithShape="1">
                <a:blip r:embed="rId3"/>
                <a:stretch>
                  <a:fillRect l="-610" t="-772" r="-915" b="-2124"/>
                </a:stretch>
              </a:blipFill>
            </p:spPr>
            <p:txBody>
              <a:bodyPr/>
              <a:lstStyle/>
              <a:p>
                <a:r>
                  <a:rPr lang="da-DK">
                    <a:noFill/>
                  </a:rPr>
                  <a:t> </a:t>
                </a:r>
              </a:p>
            </p:txBody>
          </p:sp>
        </mc:Fallback>
      </mc:AlternateContent>
      <p:pic>
        <p:nvPicPr>
          <p:cNvPr id="7" name="Bille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8" name="Tekstboks 7"/>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Tree>
    <p:extLst>
      <p:ext uri="{BB962C8B-B14F-4D97-AF65-F5344CB8AC3E}">
        <p14:creationId xmlns:p14="http://schemas.microsoft.com/office/powerpoint/2010/main" val="2269196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470025"/>
          </a:xfrm>
        </p:spPr>
        <p:txBody>
          <a:bodyPr>
            <a:noAutofit/>
          </a:bodyPr>
          <a:lstStyle/>
          <a:p>
            <a:r>
              <a:rPr lang="en-US" sz="4800" dirty="0" smtClean="0"/>
              <a:t>Active ML &amp; Agency </a:t>
            </a:r>
            <a:br>
              <a:rPr lang="en-US" sz="4800" dirty="0" smtClean="0"/>
            </a:br>
            <a:r>
              <a:rPr lang="en-US" sz="4800" dirty="0" smtClean="0"/>
              <a:t>Active learning (Q7)</a:t>
            </a:r>
            <a:endParaRPr lang="da-DK" sz="4800" dirty="0"/>
          </a:p>
        </p:txBody>
      </p:sp>
      <p:sp>
        <p:nvSpPr>
          <p:cNvPr id="3" name="Undertitel 2"/>
          <p:cNvSpPr>
            <a:spLocks noGrp="1"/>
          </p:cNvSpPr>
          <p:nvPr>
            <p:ph type="subTitle" idx="1"/>
          </p:nvPr>
        </p:nvSpPr>
        <p:spPr>
          <a:xfrm>
            <a:off x="1115616" y="2492896"/>
            <a:ext cx="7344816" cy="1656184"/>
          </a:xfrm>
        </p:spPr>
        <p:txBody>
          <a:bodyPr>
            <a:normAutofit/>
          </a:bodyPr>
          <a:lstStyle/>
          <a:p>
            <a:r>
              <a:rPr lang="da-DK" sz="4000" b="1" dirty="0" smtClean="0">
                <a:solidFill>
                  <a:schemeClr val="bg1"/>
                </a:solidFill>
              </a:rPr>
              <a:t>Learning </a:t>
            </a:r>
            <a:r>
              <a:rPr lang="da-DK" sz="4000" b="1" dirty="0" err="1" smtClean="0">
                <a:solidFill>
                  <a:schemeClr val="bg1"/>
                </a:solidFill>
              </a:rPr>
              <a:t>strategy</a:t>
            </a:r>
            <a:r>
              <a:rPr lang="da-DK" sz="4000" b="1" dirty="0" smtClean="0">
                <a:solidFill>
                  <a:schemeClr val="bg1"/>
                </a:solidFill>
              </a:rPr>
              <a:t> &amp; models</a:t>
            </a:r>
            <a:endParaRPr lang="da-DK" sz="4000" dirty="0">
              <a:solidFill>
                <a:schemeClr val="bg1"/>
              </a:solidFill>
            </a:endParaRPr>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7" name="Tekstboks 6"/>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8" name="Tekstboks 7"/>
          <p:cNvSpPr txBox="1"/>
          <p:nvPr/>
        </p:nvSpPr>
        <p:spPr>
          <a:xfrm>
            <a:off x="2483768" y="5745450"/>
            <a:ext cx="4032448" cy="707886"/>
          </a:xfrm>
          <a:prstGeom prst="rect">
            <a:avLst/>
          </a:prstGeom>
          <a:noFill/>
        </p:spPr>
        <p:txBody>
          <a:bodyPr wrap="square" rtlCol="0">
            <a:spAutoFit/>
          </a:bodyPr>
          <a:lstStyle/>
          <a:p>
            <a:pPr algn="ctr"/>
            <a:r>
              <a:rPr lang="da-DK" sz="2000" dirty="0" smtClean="0"/>
              <a:t>Danmarks Tekniske Universitet </a:t>
            </a:r>
          </a:p>
          <a:p>
            <a:pPr algn="ctr"/>
            <a:r>
              <a:rPr lang="da-DK" sz="2000" dirty="0" smtClean="0"/>
              <a:t>Eksamen forår 2021</a:t>
            </a:r>
          </a:p>
        </p:txBody>
      </p:sp>
      <p:pic>
        <p:nvPicPr>
          <p:cNvPr id="9" name="Picture 6" descr="DTU Design Gu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655568"/>
            <a:ext cx="596281" cy="86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218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t>Active ML &amp; Agency (Q1)</a:t>
            </a:r>
            <a:br>
              <a:rPr lang="en-US" b="1" dirty="0" smtClean="0"/>
            </a:br>
            <a:r>
              <a:rPr lang="da-DK" sz="3600" dirty="0" err="1" smtClean="0">
                <a:solidFill>
                  <a:schemeClr val="tx1">
                    <a:lumMod val="50000"/>
                    <a:lumOff val="50000"/>
                  </a:schemeClr>
                </a:solidFill>
              </a:rPr>
              <a:t>Bayesian</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optimization</a:t>
            </a:r>
            <a:r>
              <a:rPr lang="da-DK" sz="3600" dirty="0" smtClean="0">
                <a:solidFill>
                  <a:schemeClr val="tx1">
                    <a:lumMod val="50000"/>
                    <a:lumOff val="50000"/>
                  </a:schemeClr>
                </a:solidFill>
              </a:rPr>
              <a:t> - </a:t>
            </a:r>
            <a:r>
              <a:rPr lang="da-DK" sz="3600" dirty="0" err="1" smtClean="0">
                <a:solidFill>
                  <a:schemeClr val="tx1">
                    <a:lumMod val="50000"/>
                    <a:lumOff val="50000"/>
                  </a:schemeClr>
                </a:solidFill>
              </a:rPr>
              <a:t>Gaussian</a:t>
            </a:r>
            <a:r>
              <a:rPr lang="da-DK" sz="3600" dirty="0" smtClean="0">
                <a:solidFill>
                  <a:schemeClr val="tx1">
                    <a:lumMod val="50000"/>
                    <a:lumOff val="50000"/>
                  </a:schemeClr>
                </a:solidFill>
              </a:rPr>
              <a:t> processes</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323528" y="1600201"/>
            <a:ext cx="8640960" cy="676671"/>
          </a:xfrm>
        </p:spPr>
        <p:txBody>
          <a:bodyPr/>
          <a:lstStyle/>
          <a:p>
            <a:pPr marL="0" indent="0">
              <a:buNone/>
            </a:pPr>
            <a:r>
              <a:rPr lang="en-US" dirty="0" smtClean="0"/>
              <a:t>Role of covariance functions in Gaussian processes</a:t>
            </a:r>
            <a:endParaRPr lang="da-DK" dirty="0"/>
          </a:p>
        </p:txBody>
      </p:sp>
      <p:sp>
        <p:nvSpPr>
          <p:cNvPr id="11" name="Tekstboks 10"/>
          <p:cNvSpPr txBox="1"/>
          <p:nvPr/>
        </p:nvSpPr>
        <p:spPr>
          <a:xfrm>
            <a:off x="467543" y="2204865"/>
            <a:ext cx="8067391" cy="646331"/>
          </a:xfrm>
          <a:prstGeom prst="rect">
            <a:avLst/>
          </a:prstGeom>
          <a:noFill/>
        </p:spPr>
        <p:txBody>
          <a:bodyPr wrap="square" rtlCol="0">
            <a:spAutoFit/>
          </a:bodyPr>
          <a:lstStyle/>
          <a:p>
            <a:r>
              <a:rPr lang="en-GB" dirty="0" smtClean="0"/>
              <a:t>Also known as the </a:t>
            </a:r>
            <a:r>
              <a:rPr lang="en-GB" dirty="0" err="1"/>
              <a:t>t</a:t>
            </a:r>
            <a:r>
              <a:rPr lang="en-GB" dirty="0" err="1" smtClean="0"/>
              <a:t>he</a:t>
            </a:r>
            <a:r>
              <a:rPr lang="en-GB" dirty="0" smtClean="0"/>
              <a:t> </a:t>
            </a:r>
            <a:r>
              <a:rPr lang="en-GB" dirty="0"/>
              <a:t>kernel </a:t>
            </a:r>
            <a:r>
              <a:rPr lang="en-GB" dirty="0" smtClean="0"/>
              <a:t>function, they is </a:t>
            </a:r>
            <a:r>
              <a:rPr lang="en-GB" dirty="0"/>
              <a:t>used to create the covariance matrix </a:t>
            </a:r>
            <a:r>
              <a:rPr lang="en-GB" dirty="0" smtClean="0"/>
              <a:t>for our X and similarity </a:t>
            </a:r>
            <a:r>
              <a:rPr lang="en-GB" dirty="0"/>
              <a:t>between </a:t>
            </a:r>
            <a:r>
              <a:rPr lang="en-GB" dirty="0" err="1" smtClean="0"/>
              <a:t>datapoints</a:t>
            </a:r>
            <a:r>
              <a:rPr lang="en-GB" dirty="0" smtClean="0"/>
              <a:t> </a:t>
            </a:r>
            <a:endParaRPr lang="da-DK" dirty="0"/>
          </a:p>
        </p:txBody>
      </p:sp>
      <p:sp>
        <p:nvSpPr>
          <p:cNvPr id="12" name="Tekstboks 11"/>
          <p:cNvSpPr txBox="1"/>
          <p:nvPr/>
        </p:nvSpPr>
        <p:spPr>
          <a:xfrm>
            <a:off x="179511" y="6278387"/>
            <a:ext cx="7920881" cy="246221"/>
          </a:xfrm>
          <a:prstGeom prst="rect">
            <a:avLst/>
          </a:prstGeom>
          <a:noFill/>
        </p:spPr>
        <p:txBody>
          <a:bodyPr wrap="square" rtlCol="0">
            <a:spAutoFit/>
          </a:bodyPr>
          <a:lstStyle/>
          <a:p>
            <a:r>
              <a:rPr lang="da-DK" sz="1000" dirty="0" err="1" smtClean="0"/>
              <a:t>Gaussian</a:t>
            </a:r>
            <a:r>
              <a:rPr lang="da-DK" sz="1000" dirty="0" smtClean="0"/>
              <a:t> Processes  by Federico </a:t>
            </a:r>
            <a:r>
              <a:rPr lang="da-DK" sz="1000" dirty="0" err="1" smtClean="0"/>
              <a:t>Bergamin</a:t>
            </a:r>
            <a:r>
              <a:rPr lang="da-DK" sz="1000" dirty="0" smtClean="0"/>
              <a:t> &amp; Kristoffer H. Madsen (3.4.3)(29) with </a:t>
            </a:r>
            <a:r>
              <a:rPr lang="da-DK" sz="1000" dirty="0" err="1" smtClean="0"/>
              <a:t>equations</a:t>
            </a:r>
            <a:r>
              <a:rPr lang="da-DK" sz="1000" dirty="0" smtClean="0"/>
              <a:t> </a:t>
            </a:r>
            <a:r>
              <a:rPr lang="da-DK" sz="1000" dirty="0" err="1" smtClean="0"/>
              <a:t>above</a:t>
            </a:r>
            <a:endParaRPr lang="da-DK" sz="1000" dirty="0"/>
          </a:p>
        </p:txBody>
      </p:sp>
      <p:sp>
        <p:nvSpPr>
          <p:cNvPr id="4" name="Rectangle 3"/>
          <p:cNvSpPr/>
          <p:nvPr/>
        </p:nvSpPr>
        <p:spPr>
          <a:xfrm>
            <a:off x="539552" y="2851196"/>
            <a:ext cx="7704856" cy="646331"/>
          </a:xfrm>
          <a:prstGeom prst="rect">
            <a:avLst/>
          </a:prstGeom>
        </p:spPr>
        <p:txBody>
          <a:bodyPr wrap="square">
            <a:spAutoFit/>
          </a:bodyPr>
          <a:lstStyle/>
          <a:p>
            <a:r>
              <a:rPr lang="en-GB" dirty="0" smtClean="0"/>
              <a:t>Given our data is a multivariate Gaussian distribution we can use the kernel function to find the distribution posterior distribution of our function values:</a:t>
            </a:r>
            <a:endParaRPr lang="en-US" dirty="0"/>
          </a:p>
        </p:txBody>
      </p:sp>
      <p:sp>
        <p:nvSpPr>
          <p:cNvPr id="15" name="Rectangle 14"/>
          <p:cNvSpPr/>
          <p:nvPr/>
        </p:nvSpPr>
        <p:spPr>
          <a:xfrm>
            <a:off x="899592" y="4726885"/>
            <a:ext cx="6768752" cy="646331"/>
          </a:xfrm>
          <a:prstGeom prst="rect">
            <a:avLst/>
          </a:prstGeom>
        </p:spPr>
        <p:txBody>
          <a:bodyPr wrap="square">
            <a:spAutoFit/>
          </a:bodyPr>
          <a:lstStyle/>
          <a:p>
            <a:r>
              <a:rPr lang="en-GB" dirty="0" smtClean="0"/>
              <a:t>Therefore the </a:t>
            </a:r>
            <a:r>
              <a:rPr lang="en-GB" dirty="0" smtClean="0"/>
              <a:t>covariance </a:t>
            </a:r>
            <a:r>
              <a:rPr lang="en-GB" dirty="0" smtClean="0"/>
              <a:t>matrix determines </a:t>
            </a:r>
            <a:r>
              <a:rPr lang="en-GB" dirty="0"/>
              <a:t>the characteristics of the function we want to predict.</a:t>
            </a:r>
            <a:endParaRPr lang="en-US" dirty="0"/>
          </a:p>
        </p:txBody>
      </p:sp>
      <p:sp>
        <p:nvSpPr>
          <p:cNvPr id="16" name="TextBox 15"/>
          <p:cNvSpPr txBox="1"/>
          <p:nvPr/>
        </p:nvSpPr>
        <p:spPr>
          <a:xfrm>
            <a:off x="899592" y="5329270"/>
            <a:ext cx="7081298" cy="369332"/>
          </a:xfrm>
          <a:prstGeom prst="rect">
            <a:avLst/>
          </a:prstGeom>
          <a:noFill/>
        </p:spPr>
        <p:txBody>
          <a:bodyPr wrap="none" rtlCol="0">
            <a:spAutoFit/>
          </a:bodyPr>
          <a:lstStyle/>
          <a:p>
            <a:r>
              <a:rPr lang="en-GB" dirty="0" smtClean="0"/>
              <a:t>Another important assumption is the smoothness assumption, such that: </a:t>
            </a:r>
            <a:endParaRPr lang="en-US" dirty="0"/>
          </a:p>
        </p:txBody>
      </p:sp>
      <mc:AlternateContent xmlns:mc="http://schemas.openxmlformats.org/markup-compatibility/2006">
        <mc:Choice xmlns:a14="http://schemas.microsoft.com/office/drawing/2010/main" Requires="a14">
          <p:sp>
            <p:nvSpPr>
              <p:cNvPr id="5" name="Rektangel 4"/>
              <p:cNvSpPr/>
              <p:nvPr/>
            </p:nvSpPr>
            <p:spPr>
              <a:xfrm>
                <a:off x="843742" y="3369697"/>
                <a:ext cx="5421083" cy="63536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da-DK" i="1" smtClean="0">
                          <a:latin typeface="Cambria Math"/>
                          <a:ea typeface="Cambria Math"/>
                        </a:rPr>
                        <m:t>𝑝</m:t>
                      </m:r>
                      <m:d>
                        <m:dPr>
                          <m:ctrlPr>
                            <a:rPr lang="da-DK" i="1">
                              <a:latin typeface="Cambria Math"/>
                              <a:ea typeface="Cambria Math"/>
                            </a:rPr>
                          </m:ctrlPr>
                        </m:dPr>
                        <m:e>
                          <m:sSub>
                            <m:sSubPr>
                              <m:ctrlPr>
                                <a:rPr lang="da-DK" i="1">
                                  <a:latin typeface="Cambria Math"/>
                                  <a:ea typeface="Cambria Math"/>
                                </a:rPr>
                              </m:ctrlPr>
                            </m:sSubPr>
                            <m:e>
                              <m:r>
                                <a:rPr lang="da-DK" i="1">
                                  <a:latin typeface="Cambria Math"/>
                                  <a:ea typeface="Cambria Math"/>
                                </a:rPr>
                                <m:t>𝑦</m:t>
                              </m:r>
                            </m:e>
                            <m:sub>
                              <m:r>
                                <a:rPr lang="da-DK" i="1">
                                  <a:latin typeface="Cambria Math"/>
                                  <a:ea typeface="Cambria Math"/>
                                </a:rPr>
                                <m:t>∗</m:t>
                              </m:r>
                            </m:sub>
                          </m:sSub>
                          <m:r>
                            <a:rPr lang="da-DK" i="1">
                              <a:latin typeface="Cambria Math"/>
                              <a:ea typeface="Cambria Math"/>
                            </a:rPr>
                            <m:t>|</m:t>
                          </m:r>
                          <m:r>
                            <a:rPr lang="da-DK" i="1">
                              <a:latin typeface="Cambria Math"/>
                              <a:ea typeface="Cambria Math"/>
                            </a:rPr>
                            <m:t>𝐷</m:t>
                          </m:r>
                          <m:r>
                            <a:rPr lang="da-DK" i="1">
                              <a:latin typeface="Cambria Math"/>
                              <a:ea typeface="Cambria Math"/>
                            </a:rPr>
                            <m:t>,</m:t>
                          </m:r>
                          <m:sSub>
                            <m:sSubPr>
                              <m:ctrlPr>
                                <a:rPr lang="da-DK" i="1">
                                  <a:latin typeface="Cambria Math"/>
                                  <a:ea typeface="Cambria Math"/>
                                </a:rPr>
                              </m:ctrlPr>
                            </m:sSubPr>
                            <m:e>
                              <m:r>
                                <a:rPr lang="da-DK" i="1">
                                  <a:latin typeface="Cambria Math"/>
                                  <a:ea typeface="Cambria Math"/>
                                </a:rPr>
                                <m:t>𝑥</m:t>
                              </m:r>
                            </m:e>
                            <m:sub>
                              <m:r>
                                <a:rPr lang="da-DK" i="1">
                                  <a:latin typeface="Cambria Math"/>
                                  <a:ea typeface="Cambria Math"/>
                                </a:rPr>
                                <m:t>∗</m:t>
                              </m:r>
                            </m:sub>
                          </m:sSub>
                        </m:e>
                      </m:d>
                      <m:r>
                        <a:rPr lang="da-DK" i="1">
                          <a:latin typeface="Cambria Math"/>
                          <a:ea typeface="Cambria Math"/>
                        </a:rPr>
                        <m:t>=</m:t>
                      </m:r>
                      <m:r>
                        <a:rPr lang="da-DK" i="1">
                          <a:latin typeface="Cambria Math"/>
                          <a:ea typeface="Cambria Math"/>
                        </a:rPr>
                        <m:t>𝑝</m:t>
                      </m:r>
                      <m:d>
                        <m:dPr>
                          <m:ctrlPr>
                            <a:rPr lang="da-DK" i="1">
                              <a:latin typeface="Cambria Math"/>
                              <a:ea typeface="Cambria Math"/>
                            </a:rPr>
                          </m:ctrlPr>
                        </m:dPr>
                        <m:e>
                          <m:sSub>
                            <m:sSubPr>
                              <m:ctrlPr>
                                <a:rPr lang="da-DK" i="1">
                                  <a:latin typeface="Cambria Math"/>
                                  <a:ea typeface="Cambria Math"/>
                                </a:rPr>
                              </m:ctrlPr>
                            </m:sSubPr>
                            <m:e>
                              <m:r>
                                <a:rPr lang="da-DK" i="1">
                                  <a:latin typeface="Cambria Math"/>
                                  <a:ea typeface="Cambria Math"/>
                                </a:rPr>
                                <m:t>𝑦</m:t>
                              </m:r>
                            </m:e>
                            <m:sub>
                              <m:r>
                                <a:rPr lang="da-DK" i="1">
                                  <a:latin typeface="Cambria Math"/>
                                  <a:ea typeface="Cambria Math"/>
                                </a:rPr>
                                <m:t>∗</m:t>
                              </m:r>
                            </m:sub>
                          </m:sSub>
                          <m:r>
                            <a:rPr lang="da-DK" i="1">
                              <a:latin typeface="Cambria Math"/>
                              <a:ea typeface="Cambria Math"/>
                            </a:rPr>
                            <m:t>|</m:t>
                          </m:r>
                          <m:r>
                            <a:rPr lang="da-DK" b="0" i="1" smtClean="0">
                              <a:latin typeface="Cambria Math"/>
                              <a:ea typeface="Cambria Math"/>
                            </a:rPr>
                            <m:t>𝑦</m:t>
                          </m:r>
                          <m:r>
                            <a:rPr lang="da-DK" b="0" i="1" smtClean="0">
                              <a:latin typeface="Cambria Math"/>
                              <a:ea typeface="Cambria Math"/>
                            </a:rPr>
                            <m:t>,</m:t>
                          </m:r>
                          <m:r>
                            <a:rPr lang="da-DK" b="0" i="1" smtClean="0">
                              <a:latin typeface="Cambria Math"/>
                              <a:ea typeface="Cambria Math"/>
                            </a:rPr>
                            <m:t>𝑋</m:t>
                          </m:r>
                          <m:r>
                            <a:rPr lang="da-DK" i="1">
                              <a:latin typeface="Cambria Math"/>
                              <a:ea typeface="Cambria Math"/>
                            </a:rPr>
                            <m:t>,</m:t>
                          </m:r>
                          <m:sSub>
                            <m:sSubPr>
                              <m:ctrlPr>
                                <a:rPr lang="da-DK" i="1">
                                  <a:latin typeface="Cambria Math"/>
                                  <a:ea typeface="Cambria Math"/>
                                </a:rPr>
                              </m:ctrlPr>
                            </m:sSubPr>
                            <m:e>
                              <m:r>
                                <a:rPr lang="da-DK" i="1">
                                  <a:latin typeface="Cambria Math"/>
                                  <a:ea typeface="Cambria Math"/>
                                </a:rPr>
                                <m:t>𝑥</m:t>
                              </m:r>
                            </m:e>
                            <m:sub>
                              <m:r>
                                <a:rPr lang="da-DK" i="1">
                                  <a:latin typeface="Cambria Math"/>
                                  <a:ea typeface="Cambria Math"/>
                                </a:rPr>
                                <m:t>∗</m:t>
                              </m:r>
                            </m:sub>
                          </m:sSub>
                        </m:e>
                      </m:d>
                      <m:r>
                        <a:rPr lang="da-DK" i="1">
                          <a:latin typeface="Cambria Math"/>
                          <a:ea typeface="Cambria Math"/>
                        </a:rPr>
                        <m:t>=</m:t>
                      </m:r>
                      <m:r>
                        <a:rPr lang="da-DK" i="1">
                          <a:latin typeface="Cambria Math"/>
                          <a:ea typeface="Cambria Math"/>
                        </a:rPr>
                        <m:t>𝒩</m:t>
                      </m:r>
                      <m:r>
                        <a:rPr lang="da-DK" b="0" i="1" smtClean="0">
                          <a:latin typeface="Cambria Math"/>
                          <a:ea typeface="Cambria Math"/>
                        </a:rPr>
                        <m:t>(</m:t>
                      </m:r>
                      <m:sSub>
                        <m:sSubPr>
                          <m:ctrlPr>
                            <a:rPr lang="da-DK" i="1">
                              <a:latin typeface="Cambria Math"/>
                              <a:ea typeface="Cambria Math"/>
                            </a:rPr>
                          </m:ctrlPr>
                        </m:sSubPr>
                        <m:e>
                          <m:r>
                            <a:rPr lang="da-DK" i="1">
                              <a:latin typeface="Cambria Math"/>
                              <a:ea typeface="Cambria Math"/>
                            </a:rPr>
                            <m:t>𝑥</m:t>
                          </m:r>
                        </m:e>
                        <m:sub>
                          <m:r>
                            <a:rPr lang="da-DK" i="1">
                              <a:latin typeface="Cambria Math"/>
                              <a:ea typeface="Cambria Math"/>
                            </a:rPr>
                            <m:t>𝑦</m:t>
                          </m:r>
                          <m:r>
                            <a:rPr lang="da-DK" i="1">
                              <a:latin typeface="Cambria Math"/>
                              <a:ea typeface="Cambria Math"/>
                            </a:rPr>
                            <m:t>∗|</m:t>
                          </m:r>
                          <m:r>
                            <a:rPr lang="da-DK" i="1">
                              <a:latin typeface="Cambria Math"/>
                              <a:ea typeface="Cambria Math"/>
                            </a:rPr>
                            <m:t>𝑦</m:t>
                          </m:r>
                        </m:sub>
                      </m:sSub>
                      <m:r>
                        <a:rPr lang="da-DK" b="0" i="1" smtClean="0">
                          <a:latin typeface="Cambria Math"/>
                          <a:ea typeface="Cambria Math"/>
                        </a:rPr>
                        <m:t>,</m:t>
                      </m:r>
                      <m:nary>
                        <m:naryPr>
                          <m:chr m:val="∑"/>
                          <m:limLoc m:val="subSup"/>
                          <m:supHide m:val="on"/>
                          <m:ctrlPr>
                            <a:rPr lang="da-DK" b="0" i="1" smtClean="0">
                              <a:latin typeface="Cambria Math"/>
                              <a:ea typeface="Cambria Math"/>
                            </a:rPr>
                          </m:ctrlPr>
                        </m:naryPr>
                        <m:sub>
                          <m:r>
                            <m:rPr>
                              <m:brk m:alnAt="9"/>
                            </m:rPr>
                            <a:rPr lang="da-DK" b="0" i="1" smtClean="0">
                              <a:latin typeface="Cambria Math"/>
                              <a:ea typeface="Cambria Math"/>
                            </a:rPr>
                            <m:t>𝑦</m:t>
                          </m:r>
                          <m:r>
                            <a:rPr lang="da-DK" b="0" i="1" smtClean="0">
                              <a:latin typeface="Cambria Math"/>
                              <a:ea typeface="Cambria Math"/>
                            </a:rPr>
                            <m:t>∗|</m:t>
                          </m:r>
                          <m:r>
                            <a:rPr lang="da-DK" b="0" i="1" smtClean="0">
                              <a:latin typeface="Cambria Math"/>
                              <a:ea typeface="Cambria Math"/>
                            </a:rPr>
                            <m:t>𝑦</m:t>
                          </m:r>
                        </m:sub>
                        <m:sup/>
                        <m:e>
                          <m:r>
                            <a:rPr lang="da-DK" b="0" i="1" smtClean="0">
                              <a:latin typeface="Cambria Math"/>
                              <a:ea typeface="Cambria Math"/>
                            </a:rPr>
                            <m:t>)</m:t>
                          </m:r>
                        </m:e>
                      </m:nary>
                    </m:oMath>
                  </m:oMathPara>
                </a14:m>
                <a:endParaRPr lang="da-DK" dirty="0"/>
              </a:p>
            </p:txBody>
          </p:sp>
        </mc:Choice>
        <mc:Fallback>
          <p:sp>
            <p:nvSpPr>
              <p:cNvPr id="5" name="Rektangel 4"/>
              <p:cNvSpPr>
                <a:spLocks noRot="1" noChangeAspect="1" noMove="1" noResize="1" noEditPoints="1" noAdjustHandles="1" noChangeArrowheads="1" noChangeShapeType="1" noTextEdit="1"/>
              </p:cNvSpPr>
              <p:nvPr/>
            </p:nvSpPr>
            <p:spPr>
              <a:xfrm>
                <a:off x="843742" y="3369697"/>
                <a:ext cx="5421083" cy="635367"/>
              </a:xfrm>
              <a:prstGeom prst="rect">
                <a:avLst/>
              </a:prstGeom>
              <a:blipFill rotWithShape="1">
                <a:blip r:embed="rId2"/>
                <a:stretch>
                  <a:fillRect/>
                </a:stretch>
              </a:blipFill>
            </p:spPr>
            <p:txBody>
              <a:bodyPr/>
              <a:lstStyle/>
              <a:p>
                <a:r>
                  <a:rPr lang="da-DK">
                    <a:noFill/>
                  </a:rPr>
                  <a:t> </a:t>
                </a:r>
              </a:p>
            </p:txBody>
          </p:sp>
        </mc:Fallback>
      </mc:AlternateContent>
      <p:pic>
        <p:nvPicPr>
          <p:cNvPr id="17" name="Billed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8" name="Tekstboks 17"/>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mc:AlternateContent xmlns:mc="http://schemas.openxmlformats.org/markup-compatibility/2006">
        <mc:Choice xmlns:a14="http://schemas.microsoft.com/office/drawing/2010/main" Requires="a14">
          <p:sp>
            <p:nvSpPr>
              <p:cNvPr id="6" name="Rektangel 5"/>
              <p:cNvSpPr/>
              <p:nvPr/>
            </p:nvSpPr>
            <p:spPr>
              <a:xfrm>
                <a:off x="2843808" y="5651956"/>
                <a:ext cx="1951240" cy="391646"/>
              </a:xfrm>
              <a:prstGeom prst="rect">
                <a:avLst/>
              </a:prstGeom>
            </p:spPr>
            <p:txBody>
              <a:bodyPr wrap="none">
                <a:spAutoFit/>
              </a:bodyPr>
              <a:lstStyle/>
              <a:p>
                <a14:m>
                  <m:oMath xmlns:m="http://schemas.openxmlformats.org/officeDocument/2006/math">
                    <m:sSub>
                      <m:sSubPr>
                        <m:ctrlPr>
                          <a:rPr lang="da-DK" b="0" i="1" smtClean="0">
                            <a:latin typeface="Cambria Math"/>
                          </a:rPr>
                        </m:ctrlPr>
                      </m:sSubPr>
                      <m:e>
                        <m:r>
                          <a:rPr lang="da-DK" b="0" i="1" smtClean="0">
                            <a:latin typeface="Cambria Math"/>
                          </a:rPr>
                          <m:t>𝑥</m:t>
                        </m:r>
                      </m:e>
                      <m:sub>
                        <m:r>
                          <a:rPr lang="da-DK" b="0" i="1" smtClean="0">
                            <a:latin typeface="Cambria Math"/>
                          </a:rPr>
                          <m:t>𝑖</m:t>
                        </m:r>
                      </m:sub>
                    </m:sSub>
                    <m:r>
                      <a:rPr lang="da-DK" b="0" i="1" smtClean="0">
                        <a:latin typeface="Cambria Math"/>
                        <a:ea typeface="Cambria Math"/>
                      </a:rPr>
                      <m:t>≈</m:t>
                    </m:r>
                    <m:sSub>
                      <m:sSubPr>
                        <m:ctrlPr>
                          <a:rPr lang="da-DK" b="0" i="1" smtClean="0">
                            <a:latin typeface="Cambria Math"/>
                            <a:ea typeface="Cambria Math"/>
                          </a:rPr>
                        </m:ctrlPr>
                      </m:sSubPr>
                      <m:e>
                        <m:r>
                          <a:rPr lang="da-DK" b="0" i="1" smtClean="0">
                            <a:latin typeface="Cambria Math"/>
                            <a:ea typeface="Cambria Math"/>
                          </a:rPr>
                          <m:t>𝑥</m:t>
                        </m:r>
                      </m:e>
                      <m:sub>
                        <m:r>
                          <a:rPr lang="da-DK" b="0" i="1" smtClean="0">
                            <a:latin typeface="Cambria Math"/>
                            <a:ea typeface="Cambria Math"/>
                          </a:rPr>
                          <m:t>𝑗</m:t>
                        </m:r>
                      </m:sub>
                    </m:sSub>
                    <m:r>
                      <a:rPr lang="da-DK" b="0" i="1" smtClean="0">
                        <a:latin typeface="Cambria Math"/>
                        <a:ea typeface="Cambria Math"/>
                      </a:rPr>
                      <m:t>⟹</m:t>
                    </m:r>
                  </m:oMath>
                </a14:m>
                <a:r>
                  <a:rPr lang="da-DK" dirty="0"/>
                  <a:t> </a:t>
                </a:r>
                <a14:m>
                  <m:oMath xmlns:m="http://schemas.openxmlformats.org/officeDocument/2006/math">
                    <m:sSub>
                      <m:sSubPr>
                        <m:ctrlPr>
                          <a:rPr lang="da-DK" i="1">
                            <a:latin typeface="Cambria Math"/>
                          </a:rPr>
                        </m:ctrlPr>
                      </m:sSubPr>
                      <m:e>
                        <m:r>
                          <a:rPr lang="da-DK" b="0" i="1" smtClean="0">
                            <a:latin typeface="Cambria Math"/>
                          </a:rPr>
                          <m:t>𝑦</m:t>
                        </m:r>
                      </m:e>
                      <m:sub>
                        <m:r>
                          <a:rPr lang="da-DK" i="1">
                            <a:latin typeface="Cambria Math"/>
                          </a:rPr>
                          <m:t>𝑖</m:t>
                        </m:r>
                      </m:sub>
                    </m:sSub>
                    <m:r>
                      <a:rPr lang="da-DK" i="1">
                        <a:latin typeface="Cambria Math"/>
                        <a:ea typeface="Cambria Math"/>
                      </a:rPr>
                      <m:t>≈</m:t>
                    </m:r>
                    <m:sSub>
                      <m:sSubPr>
                        <m:ctrlPr>
                          <a:rPr lang="da-DK" i="1">
                            <a:latin typeface="Cambria Math"/>
                            <a:ea typeface="Cambria Math"/>
                          </a:rPr>
                        </m:ctrlPr>
                      </m:sSubPr>
                      <m:e>
                        <m:r>
                          <a:rPr lang="da-DK" b="0" i="1" smtClean="0">
                            <a:latin typeface="Cambria Math"/>
                            <a:ea typeface="Cambria Math"/>
                          </a:rPr>
                          <m:t>𝑦</m:t>
                        </m:r>
                      </m:e>
                      <m:sub>
                        <m:r>
                          <a:rPr lang="da-DK" i="1">
                            <a:latin typeface="Cambria Math"/>
                            <a:ea typeface="Cambria Math"/>
                          </a:rPr>
                          <m:t>𝑗</m:t>
                        </m:r>
                      </m:sub>
                    </m:sSub>
                  </m:oMath>
                </a14:m>
                <a:endParaRPr lang="da-DK" dirty="0"/>
              </a:p>
            </p:txBody>
          </p:sp>
        </mc:Choice>
        <mc:Fallback>
          <p:sp>
            <p:nvSpPr>
              <p:cNvPr id="6" name="Rektangel 5"/>
              <p:cNvSpPr>
                <a:spLocks noRot="1" noChangeAspect="1" noMove="1" noResize="1" noEditPoints="1" noAdjustHandles="1" noChangeArrowheads="1" noChangeShapeType="1" noTextEdit="1"/>
              </p:cNvSpPr>
              <p:nvPr/>
            </p:nvSpPr>
            <p:spPr>
              <a:xfrm>
                <a:off x="2843808" y="5651956"/>
                <a:ext cx="1951240" cy="391646"/>
              </a:xfrm>
              <a:prstGeom prst="rect">
                <a:avLst/>
              </a:prstGeom>
              <a:blipFill rotWithShape="1">
                <a:blip r:embed="rId4"/>
                <a:stretch>
                  <a:fillRect b="-7813"/>
                </a:stretch>
              </a:blipFill>
            </p:spPr>
            <p:txBody>
              <a:bodyPr/>
              <a:lstStyle/>
              <a:p>
                <a:r>
                  <a:rPr lang="da-DK">
                    <a:noFill/>
                  </a:rPr>
                  <a:t> </a:t>
                </a:r>
              </a:p>
            </p:txBody>
          </p:sp>
        </mc:Fallback>
      </mc:AlternateContent>
      <mc:AlternateContent xmlns:mc="http://schemas.openxmlformats.org/markup-compatibility/2006">
        <mc:Choice xmlns:a14="http://schemas.microsoft.com/office/drawing/2010/main" Requires="a14">
          <p:sp>
            <p:nvSpPr>
              <p:cNvPr id="19" name="Rektangel 18"/>
              <p:cNvSpPr/>
              <p:nvPr/>
            </p:nvSpPr>
            <p:spPr>
              <a:xfrm>
                <a:off x="611560" y="3909217"/>
                <a:ext cx="7464290" cy="95994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da-DK" b="0" i="1" smtClean="0">
                              <a:latin typeface="Cambria Math"/>
                              <a:ea typeface="Cambria Math"/>
                            </a:rPr>
                          </m:ctrlPr>
                        </m:sSubPr>
                        <m:e>
                          <m:r>
                            <a:rPr lang="da-DK" i="1" smtClean="0">
                              <a:latin typeface="Cambria Math"/>
                              <a:ea typeface="Cambria Math"/>
                            </a:rPr>
                            <m:t>𝜇</m:t>
                          </m:r>
                        </m:e>
                        <m:sub>
                          <m:r>
                            <a:rPr lang="da-DK" b="0" i="1" smtClean="0">
                              <a:latin typeface="Cambria Math"/>
                              <a:ea typeface="Cambria Math"/>
                            </a:rPr>
                            <m:t>𝑦</m:t>
                          </m:r>
                          <m:r>
                            <a:rPr lang="da-DK" b="0" i="1" smtClean="0">
                              <a:latin typeface="Cambria Math"/>
                              <a:ea typeface="Cambria Math"/>
                            </a:rPr>
                            <m:t>∗|</m:t>
                          </m:r>
                          <m:r>
                            <a:rPr lang="da-DK" b="0" i="1" smtClean="0">
                              <a:latin typeface="Cambria Math"/>
                              <a:ea typeface="Cambria Math"/>
                            </a:rPr>
                            <m:t>𝑦</m:t>
                          </m:r>
                        </m:sub>
                      </m:sSub>
                      <m:r>
                        <a:rPr lang="da-DK" b="0" i="1" smtClean="0">
                          <a:latin typeface="Cambria Math"/>
                          <a:ea typeface="Cambria Math"/>
                        </a:rPr>
                        <m:t>=</m:t>
                      </m:r>
                      <m:r>
                        <a:rPr lang="da-DK" i="1">
                          <a:latin typeface="Cambria Math"/>
                          <a:ea typeface="Cambria Math"/>
                        </a:rPr>
                        <m:t>𝜇</m:t>
                      </m:r>
                      <m:d>
                        <m:dPr>
                          <m:ctrlPr>
                            <a:rPr lang="da-DK" b="0" i="1" smtClean="0">
                              <a:latin typeface="Cambria Math"/>
                              <a:ea typeface="Cambria Math"/>
                            </a:rPr>
                          </m:ctrlPr>
                        </m:dPr>
                        <m:e>
                          <m:sSub>
                            <m:sSubPr>
                              <m:ctrlPr>
                                <a:rPr lang="da-DK" b="0" i="1" smtClean="0">
                                  <a:latin typeface="Cambria Math"/>
                                  <a:ea typeface="Cambria Math"/>
                                </a:rPr>
                              </m:ctrlPr>
                            </m:sSubPr>
                            <m:e>
                              <m:r>
                                <a:rPr lang="da-DK" b="0" i="1" smtClean="0">
                                  <a:latin typeface="Cambria Math"/>
                                  <a:ea typeface="Cambria Math"/>
                                </a:rPr>
                                <m:t>𝑋</m:t>
                              </m:r>
                            </m:e>
                            <m:sub>
                              <m:r>
                                <a:rPr lang="da-DK" b="0" i="1" smtClean="0">
                                  <a:latin typeface="Cambria Math"/>
                                  <a:ea typeface="Cambria Math"/>
                                </a:rPr>
                                <m:t>∗</m:t>
                              </m:r>
                            </m:sub>
                          </m:sSub>
                        </m:e>
                      </m:d>
                      <m:r>
                        <a:rPr lang="da-DK" b="0" i="1" smtClean="0">
                          <a:latin typeface="Cambria Math"/>
                          <a:ea typeface="Cambria Math"/>
                        </a:rPr>
                        <m:t>+</m:t>
                      </m:r>
                      <m:r>
                        <a:rPr lang="da-DK" b="0" i="1" smtClean="0">
                          <a:latin typeface="Cambria Math"/>
                          <a:ea typeface="Cambria Math"/>
                        </a:rPr>
                        <m:t>𝐾</m:t>
                      </m:r>
                      <m:d>
                        <m:dPr>
                          <m:ctrlPr>
                            <a:rPr lang="da-DK" b="0" i="1" smtClean="0">
                              <a:latin typeface="Cambria Math"/>
                              <a:ea typeface="Cambria Math"/>
                            </a:rPr>
                          </m:ctrlPr>
                        </m:dPr>
                        <m:e>
                          <m:r>
                            <a:rPr lang="da-DK" b="0" i="1" smtClean="0">
                              <a:latin typeface="Cambria Math"/>
                              <a:ea typeface="Cambria Math"/>
                            </a:rPr>
                            <m:t>𝑋</m:t>
                          </m:r>
                          <m:r>
                            <a:rPr lang="da-DK" b="0" i="1" smtClean="0">
                              <a:latin typeface="Cambria Math"/>
                              <a:ea typeface="Cambria Math"/>
                            </a:rPr>
                            <m:t>,</m:t>
                          </m:r>
                          <m:sSub>
                            <m:sSubPr>
                              <m:ctrlPr>
                                <a:rPr lang="da-DK" b="0" i="1" smtClean="0">
                                  <a:latin typeface="Cambria Math"/>
                                  <a:ea typeface="Cambria Math"/>
                                </a:rPr>
                              </m:ctrlPr>
                            </m:sSubPr>
                            <m:e>
                              <m:r>
                                <a:rPr lang="da-DK" b="0" i="1" smtClean="0">
                                  <a:latin typeface="Cambria Math"/>
                                  <a:ea typeface="Cambria Math"/>
                                </a:rPr>
                                <m:t>𝑋</m:t>
                              </m:r>
                            </m:e>
                            <m:sub>
                              <m:r>
                                <a:rPr lang="da-DK" b="0" i="1" smtClean="0">
                                  <a:latin typeface="Cambria Math"/>
                                  <a:ea typeface="Cambria Math"/>
                                </a:rPr>
                                <m:t>∗</m:t>
                              </m:r>
                            </m:sub>
                          </m:sSub>
                        </m:e>
                      </m:d>
                      <m:sSup>
                        <m:sSupPr>
                          <m:ctrlPr>
                            <a:rPr lang="da-DK" b="0" i="1" smtClean="0">
                              <a:latin typeface="Cambria Math"/>
                              <a:ea typeface="Cambria Math"/>
                            </a:rPr>
                          </m:ctrlPr>
                        </m:sSupPr>
                        <m:e>
                          <m:d>
                            <m:dPr>
                              <m:begChr m:val="["/>
                              <m:endChr m:val="]"/>
                              <m:ctrlPr>
                                <a:rPr lang="da-DK" b="0" i="1" smtClean="0">
                                  <a:latin typeface="Cambria Math"/>
                                  <a:ea typeface="Cambria Math"/>
                                </a:rPr>
                              </m:ctrlPr>
                            </m:dPr>
                            <m:e>
                              <m:r>
                                <a:rPr lang="da-DK" b="0" i="1" smtClean="0">
                                  <a:latin typeface="Cambria Math"/>
                                  <a:ea typeface="Cambria Math"/>
                                </a:rPr>
                                <m:t>𝐾</m:t>
                              </m:r>
                              <m:d>
                                <m:dPr>
                                  <m:ctrlPr>
                                    <a:rPr lang="da-DK" b="0" i="1" smtClean="0">
                                      <a:latin typeface="Cambria Math"/>
                                      <a:ea typeface="Cambria Math"/>
                                    </a:rPr>
                                  </m:ctrlPr>
                                </m:dPr>
                                <m:e>
                                  <m:r>
                                    <a:rPr lang="da-DK" b="0" i="1" smtClean="0">
                                      <a:latin typeface="Cambria Math"/>
                                      <a:ea typeface="Cambria Math"/>
                                    </a:rPr>
                                    <m:t>𝑋</m:t>
                                  </m:r>
                                  <m:r>
                                    <a:rPr lang="da-DK" b="0" i="1" smtClean="0">
                                      <a:latin typeface="Cambria Math"/>
                                      <a:ea typeface="Cambria Math"/>
                                    </a:rPr>
                                    <m:t>,</m:t>
                                  </m:r>
                                  <m:r>
                                    <a:rPr lang="da-DK" b="0" i="1" smtClean="0">
                                      <a:latin typeface="Cambria Math"/>
                                      <a:ea typeface="Cambria Math"/>
                                    </a:rPr>
                                    <m:t>𝑋</m:t>
                                  </m:r>
                                </m:e>
                              </m:d>
                              <m:r>
                                <a:rPr lang="da-DK" b="0" i="1" smtClean="0">
                                  <a:latin typeface="Cambria Math"/>
                                  <a:ea typeface="Cambria Math"/>
                                </a:rPr>
                                <m:t>+</m:t>
                              </m:r>
                              <m:sSubSup>
                                <m:sSubSupPr>
                                  <m:ctrlPr>
                                    <a:rPr lang="da-DK" b="0" i="1" smtClean="0">
                                      <a:latin typeface="Cambria Math"/>
                                      <a:ea typeface="Cambria Math"/>
                                    </a:rPr>
                                  </m:ctrlPr>
                                </m:sSubSupPr>
                                <m:e>
                                  <m:r>
                                    <a:rPr lang="da-DK" b="0" i="1" smtClean="0">
                                      <a:latin typeface="Cambria Math"/>
                                      <a:ea typeface="Cambria Math"/>
                                    </a:rPr>
                                    <m:t>𝜎</m:t>
                                  </m:r>
                                </m:e>
                                <m:sub>
                                  <m:r>
                                    <a:rPr lang="da-DK" b="0" i="1" smtClean="0">
                                      <a:latin typeface="Cambria Math"/>
                                      <a:ea typeface="Cambria Math"/>
                                    </a:rPr>
                                    <m:t>𝑛</m:t>
                                  </m:r>
                                </m:sub>
                                <m:sup>
                                  <m:r>
                                    <a:rPr lang="da-DK" b="0" i="1" smtClean="0">
                                      <a:latin typeface="Cambria Math"/>
                                      <a:ea typeface="Cambria Math"/>
                                    </a:rPr>
                                    <m:t>2</m:t>
                                  </m:r>
                                </m:sup>
                              </m:sSubSup>
                              <m:r>
                                <a:rPr lang="da-DK" b="0" i="1" smtClean="0">
                                  <a:latin typeface="Cambria Math"/>
                                  <a:ea typeface="Cambria Math"/>
                                </a:rPr>
                                <m:t>𝐼</m:t>
                              </m:r>
                            </m:e>
                          </m:d>
                        </m:e>
                        <m:sup>
                          <m:r>
                            <a:rPr lang="da-DK" b="0" i="1" smtClean="0">
                              <a:latin typeface="Cambria Math"/>
                              <a:ea typeface="Cambria Math"/>
                            </a:rPr>
                            <m:t>−1</m:t>
                          </m:r>
                        </m:sup>
                      </m:sSup>
                      <m:d>
                        <m:dPr>
                          <m:ctrlPr>
                            <a:rPr lang="da-DK" b="0" i="1" smtClean="0">
                              <a:latin typeface="Cambria Math"/>
                              <a:ea typeface="Cambria Math"/>
                            </a:rPr>
                          </m:ctrlPr>
                        </m:dPr>
                        <m:e>
                          <m:r>
                            <a:rPr lang="da-DK" b="0" i="1" smtClean="0">
                              <a:latin typeface="Cambria Math"/>
                              <a:ea typeface="Cambria Math"/>
                            </a:rPr>
                            <m:t>𝑦</m:t>
                          </m:r>
                          <m:r>
                            <a:rPr lang="da-DK" b="0" i="1" smtClean="0">
                              <a:latin typeface="Cambria Math"/>
                              <a:ea typeface="Cambria Math"/>
                            </a:rPr>
                            <m:t>−</m:t>
                          </m:r>
                          <m:r>
                            <a:rPr lang="da-DK" i="1">
                              <a:latin typeface="Cambria Math"/>
                              <a:ea typeface="Cambria Math"/>
                            </a:rPr>
                            <m:t>𝜇</m:t>
                          </m:r>
                          <m:d>
                            <m:dPr>
                              <m:ctrlPr>
                                <a:rPr lang="da-DK" i="1">
                                  <a:latin typeface="Cambria Math"/>
                                  <a:ea typeface="Cambria Math"/>
                                </a:rPr>
                              </m:ctrlPr>
                            </m:dPr>
                            <m:e>
                              <m:r>
                                <a:rPr lang="da-DK" b="0" i="1" smtClean="0">
                                  <a:latin typeface="Cambria Math"/>
                                  <a:ea typeface="Cambria Math"/>
                                </a:rPr>
                                <m:t>𝑋</m:t>
                              </m:r>
                            </m:e>
                          </m:d>
                        </m:e>
                      </m:d>
                    </m:oMath>
                  </m:oMathPara>
                </a14:m>
                <a:endParaRPr lang="da-DK" b="0" i="1" dirty="0" smtClean="0">
                  <a:latin typeface="Cambria Math"/>
                  <a:ea typeface="Cambria Math"/>
                </a:endParaRPr>
              </a:p>
              <a:p>
                <a14:m>
                  <m:oMathPara xmlns:m="http://schemas.openxmlformats.org/officeDocument/2006/math">
                    <m:oMathParaPr>
                      <m:jc m:val="centerGroup"/>
                    </m:oMathParaPr>
                    <m:oMath xmlns:m="http://schemas.openxmlformats.org/officeDocument/2006/math">
                      <m:nary>
                        <m:naryPr>
                          <m:chr m:val="∑"/>
                          <m:limLoc m:val="subSup"/>
                          <m:supHide m:val="on"/>
                          <m:ctrlPr>
                            <a:rPr lang="da-DK" i="1">
                              <a:latin typeface="Cambria Math"/>
                              <a:ea typeface="Cambria Math"/>
                            </a:rPr>
                          </m:ctrlPr>
                        </m:naryPr>
                        <m:sub>
                          <m:r>
                            <m:rPr>
                              <m:brk m:alnAt="9"/>
                            </m:rPr>
                            <a:rPr lang="da-DK" i="1">
                              <a:latin typeface="Cambria Math"/>
                              <a:ea typeface="Cambria Math"/>
                            </a:rPr>
                            <m:t>𝑦</m:t>
                          </m:r>
                          <m:r>
                            <a:rPr lang="da-DK" i="1">
                              <a:latin typeface="Cambria Math"/>
                              <a:ea typeface="Cambria Math"/>
                            </a:rPr>
                            <m:t>∗|</m:t>
                          </m:r>
                          <m:r>
                            <a:rPr lang="da-DK" i="1">
                              <a:latin typeface="Cambria Math"/>
                              <a:ea typeface="Cambria Math"/>
                            </a:rPr>
                            <m:t>𝑦</m:t>
                          </m:r>
                        </m:sub>
                        <m:sup/>
                        <m:e>
                          <m:r>
                            <a:rPr lang="da-DK" b="0" i="1" smtClean="0">
                              <a:latin typeface="Cambria Math"/>
                              <a:ea typeface="Cambria Math"/>
                            </a:rPr>
                            <m:t>=</m:t>
                          </m:r>
                          <m:r>
                            <a:rPr lang="da-DK" i="1">
                              <a:latin typeface="Cambria Math"/>
                              <a:ea typeface="Cambria Math"/>
                            </a:rPr>
                            <m:t>𝐾</m:t>
                          </m:r>
                          <m:d>
                            <m:dPr>
                              <m:ctrlPr>
                                <a:rPr lang="da-DK" i="1">
                                  <a:latin typeface="Cambria Math"/>
                                  <a:ea typeface="Cambria Math"/>
                                </a:rPr>
                              </m:ctrlPr>
                            </m:dPr>
                            <m:e>
                              <m:sSub>
                                <m:sSubPr>
                                  <m:ctrlPr>
                                    <a:rPr lang="da-DK" b="0" i="1" smtClean="0">
                                      <a:latin typeface="Cambria Math"/>
                                      <a:ea typeface="Cambria Math"/>
                                    </a:rPr>
                                  </m:ctrlPr>
                                </m:sSubPr>
                                <m:e>
                                  <m:r>
                                    <a:rPr lang="da-DK" i="1">
                                      <a:latin typeface="Cambria Math"/>
                                      <a:ea typeface="Cambria Math"/>
                                    </a:rPr>
                                    <m:t>𝑋</m:t>
                                  </m:r>
                                </m:e>
                                <m:sub>
                                  <m:r>
                                    <a:rPr lang="da-DK" b="0" i="1" smtClean="0">
                                      <a:latin typeface="Cambria Math"/>
                                      <a:ea typeface="Cambria Math"/>
                                    </a:rPr>
                                    <m:t>∗</m:t>
                                  </m:r>
                                </m:sub>
                              </m:sSub>
                              <m:r>
                                <a:rPr lang="da-DK" i="1">
                                  <a:latin typeface="Cambria Math"/>
                                  <a:ea typeface="Cambria Math"/>
                                </a:rPr>
                                <m:t>,</m:t>
                              </m:r>
                              <m:sSub>
                                <m:sSubPr>
                                  <m:ctrlPr>
                                    <a:rPr lang="da-DK" i="1">
                                      <a:latin typeface="Cambria Math"/>
                                      <a:ea typeface="Cambria Math"/>
                                    </a:rPr>
                                  </m:ctrlPr>
                                </m:sSubPr>
                                <m:e>
                                  <m:r>
                                    <a:rPr lang="da-DK" i="1">
                                      <a:latin typeface="Cambria Math"/>
                                      <a:ea typeface="Cambria Math"/>
                                    </a:rPr>
                                    <m:t>𝑋</m:t>
                                  </m:r>
                                </m:e>
                                <m:sub>
                                  <m:r>
                                    <a:rPr lang="da-DK" i="1">
                                      <a:latin typeface="Cambria Math"/>
                                      <a:ea typeface="Cambria Math"/>
                                    </a:rPr>
                                    <m:t>∗</m:t>
                                  </m:r>
                                </m:sub>
                              </m:sSub>
                            </m:e>
                          </m:d>
                          <m:r>
                            <a:rPr lang="da-DK" b="0" i="1" smtClean="0">
                              <a:latin typeface="Cambria Math"/>
                              <a:ea typeface="Cambria Math"/>
                            </a:rPr>
                            <m:t>−</m:t>
                          </m:r>
                          <m:r>
                            <a:rPr lang="da-DK" i="1">
                              <a:latin typeface="Cambria Math"/>
                              <a:ea typeface="Cambria Math"/>
                            </a:rPr>
                            <m:t>𝐾</m:t>
                          </m:r>
                          <m:d>
                            <m:dPr>
                              <m:ctrlPr>
                                <a:rPr lang="da-DK" i="1">
                                  <a:latin typeface="Cambria Math"/>
                                  <a:ea typeface="Cambria Math"/>
                                </a:rPr>
                              </m:ctrlPr>
                            </m:dPr>
                            <m:e>
                              <m:sSub>
                                <m:sSubPr>
                                  <m:ctrlPr>
                                    <a:rPr lang="da-DK" i="1">
                                      <a:latin typeface="Cambria Math"/>
                                      <a:ea typeface="Cambria Math"/>
                                    </a:rPr>
                                  </m:ctrlPr>
                                </m:sSubPr>
                                <m:e>
                                  <m:r>
                                    <a:rPr lang="da-DK" i="1">
                                      <a:latin typeface="Cambria Math"/>
                                      <a:ea typeface="Cambria Math"/>
                                    </a:rPr>
                                    <m:t>𝑋</m:t>
                                  </m:r>
                                </m:e>
                                <m:sub>
                                  <m:r>
                                    <a:rPr lang="da-DK" i="1">
                                      <a:latin typeface="Cambria Math"/>
                                      <a:ea typeface="Cambria Math"/>
                                    </a:rPr>
                                    <m:t>∗</m:t>
                                  </m:r>
                                </m:sub>
                              </m:sSub>
                              <m:r>
                                <a:rPr lang="da-DK" b="0" i="1" smtClean="0">
                                  <a:latin typeface="Cambria Math"/>
                                  <a:ea typeface="Cambria Math"/>
                                </a:rPr>
                                <m:t>,</m:t>
                              </m:r>
                              <m:r>
                                <a:rPr lang="da-DK" b="0" i="1" smtClean="0">
                                  <a:latin typeface="Cambria Math"/>
                                  <a:ea typeface="Cambria Math"/>
                                </a:rPr>
                                <m:t>𝑋</m:t>
                              </m:r>
                            </m:e>
                          </m:d>
                        </m:e>
                      </m:nary>
                      <m:sSup>
                        <m:sSupPr>
                          <m:ctrlPr>
                            <a:rPr lang="da-DK" i="1">
                              <a:latin typeface="Cambria Math"/>
                              <a:ea typeface="Cambria Math"/>
                            </a:rPr>
                          </m:ctrlPr>
                        </m:sSupPr>
                        <m:e>
                          <m:d>
                            <m:dPr>
                              <m:begChr m:val="["/>
                              <m:endChr m:val="]"/>
                              <m:ctrlPr>
                                <a:rPr lang="da-DK" i="1">
                                  <a:latin typeface="Cambria Math"/>
                                  <a:ea typeface="Cambria Math"/>
                                </a:rPr>
                              </m:ctrlPr>
                            </m:dPr>
                            <m:e>
                              <m:r>
                                <a:rPr lang="da-DK" i="1">
                                  <a:latin typeface="Cambria Math"/>
                                  <a:ea typeface="Cambria Math"/>
                                </a:rPr>
                                <m:t>𝐾</m:t>
                              </m:r>
                              <m:d>
                                <m:dPr>
                                  <m:ctrlPr>
                                    <a:rPr lang="da-DK" i="1">
                                      <a:latin typeface="Cambria Math"/>
                                      <a:ea typeface="Cambria Math"/>
                                    </a:rPr>
                                  </m:ctrlPr>
                                </m:dPr>
                                <m:e>
                                  <m:r>
                                    <a:rPr lang="da-DK" i="1">
                                      <a:latin typeface="Cambria Math"/>
                                      <a:ea typeface="Cambria Math"/>
                                    </a:rPr>
                                    <m:t>𝑋</m:t>
                                  </m:r>
                                  <m:r>
                                    <a:rPr lang="da-DK" i="1">
                                      <a:latin typeface="Cambria Math"/>
                                      <a:ea typeface="Cambria Math"/>
                                    </a:rPr>
                                    <m:t>,</m:t>
                                  </m:r>
                                  <m:r>
                                    <a:rPr lang="da-DK" i="1">
                                      <a:latin typeface="Cambria Math"/>
                                      <a:ea typeface="Cambria Math"/>
                                    </a:rPr>
                                    <m:t>𝑋</m:t>
                                  </m:r>
                                </m:e>
                              </m:d>
                              <m:r>
                                <a:rPr lang="da-DK" i="1">
                                  <a:latin typeface="Cambria Math"/>
                                  <a:ea typeface="Cambria Math"/>
                                </a:rPr>
                                <m:t>+</m:t>
                              </m:r>
                              <m:sSubSup>
                                <m:sSubSupPr>
                                  <m:ctrlPr>
                                    <a:rPr lang="da-DK" i="1">
                                      <a:latin typeface="Cambria Math"/>
                                      <a:ea typeface="Cambria Math"/>
                                    </a:rPr>
                                  </m:ctrlPr>
                                </m:sSubSupPr>
                                <m:e>
                                  <m:r>
                                    <a:rPr lang="da-DK" i="1">
                                      <a:latin typeface="Cambria Math"/>
                                      <a:ea typeface="Cambria Math"/>
                                    </a:rPr>
                                    <m:t>𝜎</m:t>
                                  </m:r>
                                </m:e>
                                <m:sub>
                                  <m:r>
                                    <a:rPr lang="da-DK" i="1">
                                      <a:latin typeface="Cambria Math"/>
                                      <a:ea typeface="Cambria Math"/>
                                    </a:rPr>
                                    <m:t>𝑛</m:t>
                                  </m:r>
                                </m:sub>
                                <m:sup>
                                  <m:r>
                                    <a:rPr lang="da-DK" i="1">
                                      <a:latin typeface="Cambria Math"/>
                                      <a:ea typeface="Cambria Math"/>
                                    </a:rPr>
                                    <m:t>2</m:t>
                                  </m:r>
                                </m:sup>
                              </m:sSubSup>
                              <m:r>
                                <a:rPr lang="da-DK" i="1">
                                  <a:latin typeface="Cambria Math"/>
                                  <a:ea typeface="Cambria Math"/>
                                </a:rPr>
                                <m:t>𝐼</m:t>
                              </m:r>
                            </m:e>
                          </m:d>
                        </m:e>
                        <m:sup>
                          <m:r>
                            <a:rPr lang="da-DK" i="1">
                              <a:latin typeface="Cambria Math"/>
                              <a:ea typeface="Cambria Math"/>
                            </a:rPr>
                            <m:t>−1</m:t>
                          </m:r>
                        </m:sup>
                      </m:sSup>
                      <m:r>
                        <a:rPr lang="da-DK" i="1">
                          <a:latin typeface="Cambria Math"/>
                          <a:ea typeface="Cambria Math"/>
                        </a:rPr>
                        <m:t>𝐾</m:t>
                      </m:r>
                      <m:d>
                        <m:dPr>
                          <m:ctrlPr>
                            <a:rPr lang="da-DK" i="1">
                              <a:latin typeface="Cambria Math"/>
                              <a:ea typeface="Cambria Math"/>
                            </a:rPr>
                          </m:ctrlPr>
                        </m:dPr>
                        <m:e>
                          <m:r>
                            <a:rPr lang="da-DK" i="1">
                              <a:latin typeface="Cambria Math"/>
                              <a:ea typeface="Cambria Math"/>
                            </a:rPr>
                            <m:t>𝑋</m:t>
                          </m:r>
                          <m:r>
                            <a:rPr lang="da-DK" i="1">
                              <a:latin typeface="Cambria Math"/>
                              <a:ea typeface="Cambria Math"/>
                            </a:rPr>
                            <m:t>,</m:t>
                          </m:r>
                          <m:sSub>
                            <m:sSubPr>
                              <m:ctrlPr>
                                <a:rPr lang="da-DK" i="1">
                                  <a:latin typeface="Cambria Math"/>
                                  <a:ea typeface="Cambria Math"/>
                                </a:rPr>
                              </m:ctrlPr>
                            </m:sSubPr>
                            <m:e>
                              <m:r>
                                <a:rPr lang="da-DK" i="1">
                                  <a:latin typeface="Cambria Math"/>
                                  <a:ea typeface="Cambria Math"/>
                                </a:rPr>
                                <m:t>𝑋</m:t>
                              </m:r>
                            </m:e>
                            <m:sub>
                              <m:r>
                                <a:rPr lang="da-DK" i="1">
                                  <a:latin typeface="Cambria Math"/>
                                  <a:ea typeface="Cambria Math"/>
                                </a:rPr>
                                <m:t>∗</m:t>
                              </m:r>
                            </m:sub>
                          </m:sSub>
                        </m:e>
                      </m:d>
                    </m:oMath>
                  </m:oMathPara>
                </a14:m>
                <a:endParaRPr lang="da-DK" dirty="0"/>
              </a:p>
            </p:txBody>
          </p:sp>
        </mc:Choice>
        <mc:Fallback>
          <p:sp>
            <p:nvSpPr>
              <p:cNvPr id="19" name="Rektangel 18"/>
              <p:cNvSpPr>
                <a:spLocks noRot="1" noChangeAspect="1" noMove="1" noResize="1" noEditPoints="1" noAdjustHandles="1" noChangeArrowheads="1" noChangeShapeType="1" noTextEdit="1"/>
              </p:cNvSpPr>
              <p:nvPr/>
            </p:nvSpPr>
            <p:spPr>
              <a:xfrm>
                <a:off x="611560" y="3909217"/>
                <a:ext cx="7464290" cy="959943"/>
              </a:xfrm>
              <a:prstGeom prst="rect">
                <a:avLst/>
              </a:prstGeom>
              <a:blipFill rotWithShape="1">
                <a:blip r:embed="rId5"/>
                <a:stretch>
                  <a:fillRect/>
                </a:stretch>
              </a:blipFill>
            </p:spPr>
            <p:txBody>
              <a:bodyPr/>
              <a:lstStyle/>
              <a:p>
                <a:r>
                  <a:rPr lang="da-DK">
                    <a:noFill/>
                  </a:rPr>
                  <a:t> </a:t>
                </a:r>
              </a:p>
            </p:txBody>
          </p:sp>
        </mc:Fallback>
      </mc:AlternateContent>
    </p:spTree>
    <p:extLst>
      <p:ext uri="{BB962C8B-B14F-4D97-AF65-F5344CB8AC3E}">
        <p14:creationId xmlns:p14="http://schemas.microsoft.com/office/powerpoint/2010/main" val="50022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(Q7)</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Learning </a:t>
            </a:r>
            <a:r>
              <a:rPr lang="da-DK" sz="3600" dirty="0" err="1" smtClean="0">
                <a:solidFill>
                  <a:schemeClr val="tx1">
                    <a:lumMod val="50000"/>
                    <a:lumOff val="50000"/>
                  </a:schemeClr>
                </a:solidFill>
              </a:rPr>
              <a:t>strategy</a:t>
            </a:r>
            <a:r>
              <a:rPr lang="da-DK" sz="3600" dirty="0" smtClean="0">
                <a:solidFill>
                  <a:schemeClr val="tx1">
                    <a:lumMod val="50000"/>
                    <a:lumOff val="50000"/>
                  </a:schemeClr>
                </a:solidFill>
              </a:rPr>
              <a:t> &amp; models</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229600" cy="1108720"/>
          </a:xfrm>
        </p:spPr>
        <p:txBody>
          <a:bodyPr/>
          <a:lstStyle/>
          <a:p>
            <a:r>
              <a:rPr lang="en-US" dirty="0" smtClean="0"/>
              <a:t>How an active learning strategy can be more effective than passive learning</a:t>
            </a:r>
            <a:endParaRPr lang="da-DK" dirty="0"/>
          </a:p>
        </p:txBody>
      </p:sp>
      <p:sp>
        <p:nvSpPr>
          <p:cNvPr id="4" name="Tekstboks 3"/>
          <p:cNvSpPr txBox="1"/>
          <p:nvPr/>
        </p:nvSpPr>
        <p:spPr>
          <a:xfrm>
            <a:off x="971600" y="5479758"/>
            <a:ext cx="6120680" cy="923330"/>
          </a:xfrm>
          <a:prstGeom prst="rect">
            <a:avLst/>
          </a:prstGeom>
          <a:noFill/>
        </p:spPr>
        <p:txBody>
          <a:bodyPr wrap="square" rtlCol="0">
            <a:spAutoFit/>
          </a:bodyPr>
          <a:lstStyle/>
          <a:p>
            <a:r>
              <a:rPr lang="en-US" dirty="0"/>
              <a:t>The </a:t>
            </a:r>
            <a:r>
              <a:rPr lang="en-US" dirty="0" smtClean="0"/>
              <a:t>extra steps </a:t>
            </a:r>
            <a:r>
              <a:rPr lang="en-US" dirty="0"/>
              <a:t>of evaluating the confidence of predicting the labels for new data </a:t>
            </a:r>
            <a:r>
              <a:rPr lang="en-US" dirty="0" smtClean="0"/>
              <a:t>and querying </a:t>
            </a:r>
            <a:r>
              <a:rPr lang="en-US" dirty="0"/>
              <a:t>a teacher for labels are why active learning extends beyond the </a:t>
            </a:r>
            <a:r>
              <a:rPr lang="en-US" dirty="0" smtClean="0"/>
              <a:t>usual passive learning</a:t>
            </a:r>
            <a:endParaRPr lang="da-DK" dirty="0"/>
          </a:p>
        </p:txBody>
      </p:sp>
      <p:sp>
        <p:nvSpPr>
          <p:cNvPr id="5" name="Rektangel 4"/>
          <p:cNvSpPr/>
          <p:nvPr/>
        </p:nvSpPr>
        <p:spPr>
          <a:xfrm>
            <a:off x="996092" y="5530006"/>
            <a:ext cx="5952172" cy="923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boks 5"/>
          <p:cNvSpPr txBox="1"/>
          <p:nvPr/>
        </p:nvSpPr>
        <p:spPr>
          <a:xfrm>
            <a:off x="715108" y="2780928"/>
            <a:ext cx="8321387" cy="923330"/>
          </a:xfrm>
          <a:prstGeom prst="rect">
            <a:avLst/>
          </a:prstGeom>
          <a:noFill/>
        </p:spPr>
        <p:txBody>
          <a:bodyPr wrap="square" rtlCol="0">
            <a:spAutoFit/>
          </a:bodyPr>
          <a:lstStyle/>
          <a:p>
            <a:r>
              <a:rPr lang="en-GB" dirty="0" smtClean="0"/>
              <a:t>In real-life scenarios, data annotation can be quite costly (e.g. requiring expert knowledge or very time consuming) which puts a budget on the amount of data that is feasible to train a learner on</a:t>
            </a:r>
            <a:endParaRPr lang="da-DK" dirty="0"/>
          </a:p>
        </p:txBody>
      </p:sp>
      <p:pic>
        <p:nvPicPr>
          <p:cNvPr id="11" name="Bille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2" name="Tekstboks 11"/>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7" name="TextBox 6"/>
          <p:cNvSpPr txBox="1"/>
          <p:nvPr/>
        </p:nvSpPr>
        <p:spPr>
          <a:xfrm>
            <a:off x="745239" y="4437112"/>
            <a:ext cx="7427161" cy="923330"/>
          </a:xfrm>
          <a:prstGeom prst="rect">
            <a:avLst/>
          </a:prstGeom>
          <a:noFill/>
        </p:spPr>
        <p:txBody>
          <a:bodyPr wrap="none" rtlCol="0">
            <a:spAutoFit/>
          </a:bodyPr>
          <a:lstStyle/>
          <a:p>
            <a:r>
              <a:rPr lang="en-GB" dirty="0"/>
              <a:t>Passive </a:t>
            </a:r>
            <a:r>
              <a:rPr lang="en-GB" dirty="0" err="1"/>
              <a:t>learning:The</a:t>
            </a:r>
            <a:r>
              <a:rPr lang="en-GB" dirty="0"/>
              <a:t> learner is only trained on a </a:t>
            </a:r>
            <a:r>
              <a:rPr lang="en-GB" dirty="0" smtClean="0"/>
              <a:t>”static” collection of </a:t>
            </a:r>
            <a:r>
              <a:rPr lang="en-GB" dirty="0"/>
              <a:t>data </a:t>
            </a:r>
            <a:r>
              <a:rPr lang="en-GB" dirty="0" smtClean="0"/>
              <a:t>that</a:t>
            </a:r>
          </a:p>
          <a:p>
            <a:r>
              <a:rPr lang="en-GB" dirty="0" smtClean="0"/>
              <a:t>has </a:t>
            </a:r>
            <a:r>
              <a:rPr lang="en-GB" dirty="0" smtClean="0"/>
              <a:t>been </a:t>
            </a:r>
            <a:r>
              <a:rPr lang="en-GB" dirty="0"/>
              <a:t>fully annotated/labelled with no regards to its usefulness in terms </a:t>
            </a:r>
            <a:r>
              <a:rPr lang="en-GB" dirty="0" smtClean="0"/>
              <a:t/>
            </a:r>
            <a:br>
              <a:rPr lang="en-GB" dirty="0" smtClean="0"/>
            </a:br>
            <a:r>
              <a:rPr lang="en-GB" dirty="0" smtClean="0"/>
              <a:t>of </a:t>
            </a:r>
            <a:r>
              <a:rPr lang="en-GB" dirty="0"/>
              <a:t>the </a:t>
            </a:r>
            <a:r>
              <a:rPr lang="en-GB" dirty="0" smtClean="0"/>
              <a:t>learner. Assumes data is sufficient to find a good score. </a:t>
            </a:r>
            <a:endParaRPr lang="en-US" dirty="0"/>
          </a:p>
        </p:txBody>
      </p:sp>
      <p:sp>
        <p:nvSpPr>
          <p:cNvPr id="8" name="Rectangle 7"/>
          <p:cNvSpPr/>
          <p:nvPr/>
        </p:nvSpPr>
        <p:spPr>
          <a:xfrm>
            <a:off x="708060" y="3717032"/>
            <a:ext cx="8256428" cy="646331"/>
          </a:xfrm>
          <a:prstGeom prst="rect">
            <a:avLst/>
          </a:prstGeom>
        </p:spPr>
        <p:txBody>
          <a:bodyPr wrap="square">
            <a:spAutoFit/>
          </a:bodyPr>
          <a:lstStyle/>
          <a:p>
            <a:r>
              <a:rPr lang="en-GB" dirty="0"/>
              <a:t>We are therefore interested in selecting the data that yields the best possible </a:t>
            </a:r>
            <a:r>
              <a:rPr lang="en-GB" dirty="0" err="1"/>
              <a:t>learningoutcome</a:t>
            </a:r>
            <a:r>
              <a:rPr lang="en-GB" dirty="0"/>
              <a:t>, and active learning provides methods to select this data.</a:t>
            </a:r>
            <a:endParaRPr lang="en-US" dirty="0"/>
          </a:p>
        </p:txBody>
      </p:sp>
    </p:spTree>
    <p:extLst>
      <p:ext uri="{BB962C8B-B14F-4D97-AF65-F5344CB8AC3E}">
        <p14:creationId xmlns:p14="http://schemas.microsoft.com/office/powerpoint/2010/main" val="771562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(Q7) </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Learning </a:t>
            </a:r>
            <a:r>
              <a:rPr lang="da-DK" sz="3600" dirty="0" err="1" smtClean="0">
                <a:solidFill>
                  <a:schemeClr val="tx1">
                    <a:lumMod val="50000"/>
                    <a:lumOff val="50000"/>
                  </a:schemeClr>
                </a:solidFill>
              </a:rPr>
              <a:t>strategy</a:t>
            </a:r>
            <a:r>
              <a:rPr lang="da-DK" sz="3600" dirty="0" smtClean="0">
                <a:solidFill>
                  <a:schemeClr val="tx1">
                    <a:lumMod val="50000"/>
                    <a:lumOff val="50000"/>
                  </a:schemeClr>
                </a:solidFill>
              </a:rPr>
              <a:t> &amp; models</a:t>
            </a:r>
            <a:endParaRPr lang="da-DK" sz="3600" dirty="0">
              <a:solidFill>
                <a:schemeClr val="tx1">
                  <a:lumMod val="50000"/>
                  <a:lumOff val="50000"/>
                </a:schemeClr>
              </a:solidFill>
            </a:endParaRPr>
          </a:p>
        </p:txBody>
      </p:sp>
      <p:sp>
        <p:nvSpPr>
          <p:cNvPr id="3" name="Pladsholder til indhold 2"/>
          <p:cNvSpPr>
            <a:spLocks noGrp="1"/>
          </p:cNvSpPr>
          <p:nvPr>
            <p:ph idx="1"/>
          </p:nvPr>
        </p:nvSpPr>
        <p:spPr/>
        <p:txBody>
          <a:bodyPr>
            <a:normAutofit fontScale="85000" lnSpcReduction="20000"/>
          </a:bodyPr>
          <a:lstStyle/>
          <a:p>
            <a:r>
              <a:rPr lang="en-US" dirty="0"/>
              <a:t>I</a:t>
            </a:r>
            <a:r>
              <a:rPr lang="en-US" dirty="0" smtClean="0"/>
              <a:t>dea behind active learning based on expected impact/expected model change</a:t>
            </a:r>
          </a:p>
          <a:p>
            <a:endParaRPr lang="en-US" dirty="0" smtClean="0"/>
          </a:p>
          <a:p>
            <a:r>
              <a:rPr lang="en-GB" dirty="0"/>
              <a:t>U</a:t>
            </a:r>
            <a:r>
              <a:rPr lang="en-GB" dirty="0" smtClean="0"/>
              <a:t>se </a:t>
            </a:r>
            <a:r>
              <a:rPr lang="en-GB" dirty="0"/>
              <a:t>methods to estimate the expected improvement of some objective for the </a:t>
            </a:r>
            <a:r>
              <a:rPr lang="en-GB" dirty="0" smtClean="0"/>
              <a:t>model achieved </a:t>
            </a:r>
            <a:r>
              <a:rPr lang="en-GB" dirty="0"/>
              <a:t>by labelling an </a:t>
            </a:r>
            <a:r>
              <a:rPr lang="en-GB" dirty="0" err="1"/>
              <a:t>unlabeled</a:t>
            </a:r>
            <a:r>
              <a:rPr lang="en-GB" dirty="0"/>
              <a:t> data point</a:t>
            </a:r>
            <a:r>
              <a:rPr lang="en-GB" dirty="0" smtClean="0"/>
              <a:t>.</a:t>
            </a:r>
          </a:p>
          <a:p>
            <a:r>
              <a:rPr lang="en-GB" dirty="0" smtClean="0"/>
              <a:t>The most informative points do not always improve the function the most. </a:t>
            </a:r>
          </a:p>
          <a:p>
            <a:endParaRPr lang="en-GB" dirty="0"/>
          </a:p>
          <a:p>
            <a:r>
              <a:rPr lang="en-GB" dirty="0" smtClean="0"/>
              <a:t>Three </a:t>
            </a:r>
            <a:r>
              <a:rPr lang="en-GB" dirty="0" smtClean="0"/>
              <a:t>main ideas – gradient length, error minimization and entropy minimization</a:t>
            </a:r>
            <a:endParaRPr lang="en-US" dirty="0"/>
          </a:p>
        </p:txBody>
      </p:sp>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5" name="Tekstboks 4"/>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Tree>
    <p:extLst>
      <p:ext uri="{BB962C8B-B14F-4D97-AF65-F5344CB8AC3E}">
        <p14:creationId xmlns:p14="http://schemas.microsoft.com/office/powerpoint/2010/main" val="3951137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470025"/>
          </a:xfrm>
        </p:spPr>
        <p:txBody>
          <a:bodyPr>
            <a:noAutofit/>
          </a:bodyPr>
          <a:lstStyle/>
          <a:p>
            <a:r>
              <a:rPr lang="en-US" sz="4800" dirty="0" smtClean="0"/>
              <a:t>Active ML &amp; Agency </a:t>
            </a:r>
            <a:br>
              <a:rPr lang="en-US" sz="4800" dirty="0" smtClean="0"/>
            </a:br>
            <a:r>
              <a:rPr lang="en-US" sz="4800" dirty="0" smtClean="0"/>
              <a:t>Active learning (Q8)</a:t>
            </a:r>
            <a:endParaRPr lang="da-DK" sz="4800" dirty="0"/>
          </a:p>
        </p:txBody>
      </p:sp>
      <p:sp>
        <p:nvSpPr>
          <p:cNvPr id="3" name="Undertitel 2"/>
          <p:cNvSpPr>
            <a:spLocks noGrp="1"/>
          </p:cNvSpPr>
          <p:nvPr>
            <p:ph type="subTitle" idx="1"/>
          </p:nvPr>
        </p:nvSpPr>
        <p:spPr>
          <a:xfrm>
            <a:off x="1115616" y="2492896"/>
            <a:ext cx="7344816" cy="1656184"/>
          </a:xfrm>
        </p:spPr>
        <p:txBody>
          <a:bodyPr>
            <a:normAutofit/>
          </a:bodyPr>
          <a:lstStyle/>
          <a:p>
            <a:r>
              <a:rPr lang="da-DK" sz="4000" b="1" dirty="0" err="1" smtClean="0">
                <a:solidFill>
                  <a:schemeClr val="bg1"/>
                </a:solidFill>
              </a:rPr>
              <a:t>Entropy</a:t>
            </a:r>
            <a:r>
              <a:rPr lang="da-DK" sz="4000" b="1" dirty="0" smtClean="0">
                <a:solidFill>
                  <a:schemeClr val="bg1"/>
                </a:solidFill>
              </a:rPr>
              <a:t> &amp; </a:t>
            </a:r>
            <a:r>
              <a:rPr lang="da-DK" sz="4000" b="1" dirty="0" err="1" smtClean="0">
                <a:solidFill>
                  <a:schemeClr val="bg1"/>
                </a:solidFill>
              </a:rPr>
              <a:t>strategy</a:t>
            </a:r>
            <a:endParaRPr lang="da-DK" sz="4000" dirty="0">
              <a:solidFill>
                <a:schemeClr val="bg1"/>
              </a:solidFill>
            </a:endParaRPr>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7" name="Tekstboks 6"/>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8" name="Tekstboks 7"/>
          <p:cNvSpPr txBox="1"/>
          <p:nvPr/>
        </p:nvSpPr>
        <p:spPr>
          <a:xfrm>
            <a:off x="2483768" y="5745450"/>
            <a:ext cx="4032448" cy="707886"/>
          </a:xfrm>
          <a:prstGeom prst="rect">
            <a:avLst/>
          </a:prstGeom>
          <a:noFill/>
        </p:spPr>
        <p:txBody>
          <a:bodyPr wrap="square" rtlCol="0">
            <a:spAutoFit/>
          </a:bodyPr>
          <a:lstStyle/>
          <a:p>
            <a:pPr algn="ctr"/>
            <a:r>
              <a:rPr lang="da-DK" sz="2000" dirty="0" smtClean="0"/>
              <a:t>Danmarks Tekniske Universitet </a:t>
            </a:r>
          </a:p>
          <a:p>
            <a:pPr algn="ctr"/>
            <a:r>
              <a:rPr lang="da-DK" sz="2000" dirty="0" smtClean="0"/>
              <a:t>Eksamen forår 2021</a:t>
            </a:r>
          </a:p>
        </p:txBody>
      </p:sp>
      <p:pic>
        <p:nvPicPr>
          <p:cNvPr id="9" name="Picture 6" descr="DTU Design Gu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655568"/>
            <a:ext cx="596281" cy="86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842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(Q8) </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a:t>
            </a:r>
            <a:r>
              <a:rPr lang="da-DK" sz="3600" dirty="0" err="1" smtClean="0">
                <a:solidFill>
                  <a:schemeClr val="tx1">
                    <a:lumMod val="50000"/>
                    <a:lumOff val="50000"/>
                  </a:schemeClr>
                </a:solidFill>
              </a:rPr>
              <a:t>Entropy</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strategy</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229600" cy="532655"/>
          </a:xfrm>
        </p:spPr>
        <p:txBody>
          <a:bodyPr>
            <a:normAutofit lnSpcReduction="10000"/>
          </a:bodyPr>
          <a:lstStyle/>
          <a:p>
            <a:r>
              <a:rPr lang="en-US" dirty="0" smtClean="0"/>
              <a:t>Concept of entropy</a:t>
            </a:r>
            <a:endParaRPr lang="da-DK" dirty="0"/>
          </a:p>
        </p:txBody>
      </p:sp>
      <mc:AlternateContent xmlns:mc="http://schemas.openxmlformats.org/markup-compatibility/2006" xmlns:a14="http://schemas.microsoft.com/office/drawing/2010/main">
        <mc:Choice Requires="a14">
          <p:sp>
            <p:nvSpPr>
              <p:cNvPr id="4" name="Rektangel 3"/>
              <p:cNvSpPr/>
              <p:nvPr/>
            </p:nvSpPr>
            <p:spPr>
              <a:xfrm>
                <a:off x="4283968" y="1628800"/>
                <a:ext cx="3672408" cy="79874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a-DK" b="0" i="1" smtClean="0">
                          <a:latin typeface="Cambria Math"/>
                        </a:rPr>
                        <m:t>𝐻</m:t>
                      </m:r>
                      <m:r>
                        <a:rPr lang="da-DK" b="0" i="1" smtClean="0">
                          <a:latin typeface="Cambria Math"/>
                        </a:rPr>
                        <m:t>(</m:t>
                      </m:r>
                      <m:r>
                        <a:rPr lang="da-DK" b="0" i="1" smtClean="0">
                          <a:latin typeface="Cambria Math"/>
                        </a:rPr>
                        <m:t>𝑋</m:t>
                      </m:r>
                      <m:r>
                        <a:rPr lang="da-DK" b="0" i="1" smtClean="0">
                          <a:latin typeface="Cambria Math"/>
                        </a:rPr>
                        <m:t>)=</m:t>
                      </m:r>
                      <m:nary>
                        <m:naryPr>
                          <m:chr m:val="∑"/>
                          <m:limLoc m:val="undOvr"/>
                          <m:supHide m:val="on"/>
                          <m:ctrlPr>
                            <a:rPr lang="da-DK" i="1">
                              <a:latin typeface="Cambria Math"/>
                            </a:rPr>
                          </m:ctrlPr>
                        </m:naryPr>
                        <m:sub>
                          <m:r>
                            <a:rPr lang="da-DK" b="0" i="1" smtClean="0">
                              <a:latin typeface="Cambria Math"/>
                            </a:rPr>
                            <m:t>𝑥</m:t>
                          </m:r>
                          <m:r>
                            <a:rPr lang="da-DK" b="0" i="1" smtClean="0">
                              <a:latin typeface="Cambria Math"/>
                              <a:ea typeface="Cambria Math"/>
                            </a:rPr>
                            <m:t>∈</m:t>
                          </m:r>
                          <m:sSub>
                            <m:sSubPr>
                              <m:ctrlPr>
                                <a:rPr lang="da-DK" b="0" i="1" smtClean="0">
                                  <a:latin typeface="Cambria Math"/>
                                  <a:ea typeface="Cambria Math"/>
                                </a:rPr>
                              </m:ctrlPr>
                            </m:sSubPr>
                            <m:e>
                              <m:r>
                                <a:rPr lang="da-DK" b="0" i="1" smtClean="0">
                                  <a:latin typeface="Cambria Math"/>
                                  <a:ea typeface="Cambria Math"/>
                                </a:rPr>
                                <m:t>𝐴</m:t>
                              </m:r>
                            </m:e>
                            <m:sub>
                              <m:r>
                                <a:rPr lang="da-DK" b="0" i="1" smtClean="0">
                                  <a:latin typeface="Cambria Math"/>
                                  <a:ea typeface="Cambria Math"/>
                                </a:rPr>
                                <m:t>𝑥</m:t>
                              </m:r>
                            </m:sub>
                          </m:sSub>
                        </m:sub>
                        <m:sup/>
                        <m:e>
                          <m:r>
                            <a:rPr lang="da-DK" i="1">
                              <a:latin typeface="Cambria Math"/>
                            </a:rPr>
                            <m:t>𝑃</m:t>
                          </m:r>
                          <m:d>
                            <m:dPr>
                              <m:ctrlPr>
                                <a:rPr lang="da-DK" b="0" i="1" smtClean="0">
                                  <a:latin typeface="Cambria Math"/>
                                </a:rPr>
                              </m:ctrlPr>
                            </m:dPr>
                            <m:e>
                              <m:r>
                                <a:rPr lang="da-DK" b="0" i="1" smtClean="0">
                                  <a:latin typeface="Cambria Math"/>
                                </a:rPr>
                                <m:t>𝑥</m:t>
                              </m:r>
                            </m:e>
                          </m:d>
                          <m:r>
                            <a:rPr lang="da-DK" b="0" i="1" smtClean="0">
                              <a:latin typeface="Cambria Math"/>
                              <a:ea typeface="Cambria Math"/>
                            </a:rPr>
                            <m:t>∙</m:t>
                          </m:r>
                          <m:func>
                            <m:funcPr>
                              <m:ctrlPr>
                                <a:rPr lang="da-DK" b="0" i="1" smtClean="0">
                                  <a:latin typeface="Cambria Math"/>
                                  <a:ea typeface="Cambria Math"/>
                                </a:rPr>
                              </m:ctrlPr>
                            </m:funcPr>
                            <m:fName>
                              <m:r>
                                <m:rPr>
                                  <m:sty m:val="p"/>
                                </m:rPr>
                                <a:rPr lang="da-DK" b="0" i="0" smtClean="0">
                                  <a:latin typeface="Cambria Math"/>
                                  <a:ea typeface="Cambria Math"/>
                                </a:rPr>
                                <m:t>log</m:t>
                              </m:r>
                            </m:fName>
                            <m:e>
                              <m:f>
                                <m:fPr>
                                  <m:ctrlPr>
                                    <a:rPr lang="da-DK" b="0" i="1" smtClean="0">
                                      <a:latin typeface="Cambria Math"/>
                                    </a:rPr>
                                  </m:ctrlPr>
                                </m:fPr>
                                <m:num>
                                  <m:r>
                                    <a:rPr lang="da-DK" b="0" i="1" smtClean="0">
                                      <a:latin typeface="Cambria Math"/>
                                    </a:rPr>
                                    <m:t>1</m:t>
                                  </m:r>
                                </m:num>
                                <m:den>
                                  <m:r>
                                    <a:rPr lang="da-DK" b="0" i="1" smtClean="0">
                                      <a:latin typeface="Cambria Math"/>
                                    </a:rPr>
                                    <m:t>𝑃</m:t>
                                  </m:r>
                                  <m:r>
                                    <a:rPr lang="da-DK" b="0" i="1" smtClean="0">
                                      <a:latin typeface="Cambria Math"/>
                                    </a:rPr>
                                    <m:t>(</m:t>
                                  </m:r>
                                  <m:r>
                                    <a:rPr lang="da-DK" b="0" i="1" smtClean="0">
                                      <a:latin typeface="Cambria Math"/>
                                    </a:rPr>
                                    <m:t>𝑥</m:t>
                                  </m:r>
                                  <m:r>
                                    <a:rPr lang="da-DK" b="0" i="1" smtClean="0">
                                      <a:latin typeface="Cambria Math"/>
                                    </a:rPr>
                                    <m:t>)</m:t>
                                  </m:r>
                                </m:den>
                              </m:f>
                            </m:e>
                          </m:func>
                        </m:e>
                      </m:nary>
                    </m:oMath>
                  </m:oMathPara>
                </a14:m>
                <a:endParaRPr lang="da-DK" dirty="0"/>
              </a:p>
            </p:txBody>
          </p:sp>
        </mc:Choice>
        <mc:Fallback xmlns="">
          <p:sp>
            <p:nvSpPr>
              <p:cNvPr id="4" name="Rektangel 3"/>
              <p:cNvSpPr>
                <a:spLocks noRot="1" noChangeAspect="1" noMove="1" noResize="1" noEditPoints="1" noAdjustHandles="1" noChangeArrowheads="1" noChangeShapeType="1" noTextEdit="1"/>
              </p:cNvSpPr>
              <p:nvPr/>
            </p:nvSpPr>
            <p:spPr>
              <a:xfrm>
                <a:off x="4283968" y="1628800"/>
                <a:ext cx="3672408" cy="798745"/>
              </a:xfrm>
              <a:prstGeom prst="rect">
                <a:avLst/>
              </a:prstGeom>
              <a:blipFill rotWithShape="1">
                <a:blip r:embed="rId2"/>
                <a:stretch>
                  <a:fillRect/>
                </a:stretch>
              </a:blipFill>
            </p:spPr>
            <p:txBody>
              <a:bodyPr/>
              <a:lstStyle/>
              <a:p>
                <a:r>
                  <a:rPr lang="da-DK">
                    <a:noFill/>
                  </a:rPr>
                  <a:t> </a:t>
                </a:r>
              </a:p>
            </p:txBody>
          </p:sp>
        </mc:Fallback>
      </mc:AlternateContent>
      <p:sp>
        <p:nvSpPr>
          <p:cNvPr id="5" name="Tekstboks 4"/>
          <p:cNvSpPr txBox="1"/>
          <p:nvPr/>
        </p:nvSpPr>
        <p:spPr>
          <a:xfrm>
            <a:off x="690691" y="2132856"/>
            <a:ext cx="3949158" cy="369332"/>
          </a:xfrm>
          <a:prstGeom prst="rect">
            <a:avLst/>
          </a:prstGeom>
          <a:noFill/>
        </p:spPr>
        <p:txBody>
          <a:bodyPr wrap="none" rtlCol="0">
            <a:spAutoFit/>
          </a:bodyPr>
          <a:lstStyle/>
          <a:p>
            <a:r>
              <a:rPr lang="en-GB" dirty="0" smtClean="0"/>
              <a:t>Based on </a:t>
            </a:r>
            <a:r>
              <a:rPr lang="en-GB" dirty="0" err="1" smtClean="0"/>
              <a:t>Shannons</a:t>
            </a:r>
            <a:r>
              <a:rPr lang="en-GB" dirty="0" smtClean="0"/>
              <a:t> information content</a:t>
            </a:r>
            <a:endParaRPr lang="da-DK" dirty="0"/>
          </a:p>
        </p:txBody>
      </p:sp>
      <p:sp>
        <p:nvSpPr>
          <p:cNvPr id="6" name="Tekstboks 5"/>
          <p:cNvSpPr txBox="1"/>
          <p:nvPr/>
        </p:nvSpPr>
        <p:spPr>
          <a:xfrm>
            <a:off x="690691" y="2716894"/>
            <a:ext cx="7967405" cy="1477328"/>
          </a:xfrm>
          <a:prstGeom prst="rect">
            <a:avLst/>
          </a:prstGeom>
          <a:noFill/>
        </p:spPr>
        <p:txBody>
          <a:bodyPr wrap="square" rtlCol="0">
            <a:spAutoFit/>
          </a:bodyPr>
          <a:lstStyle/>
          <a:p>
            <a:r>
              <a:rPr lang="en-US" dirty="0" smtClean="0"/>
              <a:t>One </a:t>
            </a:r>
            <a:r>
              <a:rPr lang="en-US" dirty="0"/>
              <a:t>way to look at uncertainty in a set of predictions is by whether you expect to be surprised by the outcome. This is the concept behind entropy: how surprised would you be each of the possible outcomes, relative to their probability? </a:t>
            </a:r>
            <a:r>
              <a:rPr lang="en-US" dirty="0" smtClean="0"/>
              <a:t>A good example is coin toss. We express information gain in bits (with log2). We weight the information gain with its probability. Entropy sampling considered most general</a:t>
            </a:r>
            <a:endParaRPr lang="da-DK" dirty="0"/>
          </a:p>
        </p:txBody>
      </p:sp>
      <p:sp>
        <p:nvSpPr>
          <p:cNvPr id="9" name="Tekstboks 8"/>
          <p:cNvSpPr txBox="1"/>
          <p:nvPr/>
        </p:nvSpPr>
        <p:spPr>
          <a:xfrm>
            <a:off x="953240" y="6278387"/>
            <a:ext cx="6283056" cy="246221"/>
          </a:xfrm>
          <a:prstGeom prst="rect">
            <a:avLst/>
          </a:prstGeom>
          <a:noFill/>
        </p:spPr>
        <p:txBody>
          <a:bodyPr wrap="square" rtlCol="0">
            <a:spAutoFit/>
          </a:bodyPr>
          <a:lstStyle/>
          <a:p>
            <a:r>
              <a:rPr lang="da-DK" sz="1000" dirty="0"/>
              <a:t>Active Learning </a:t>
            </a:r>
            <a:r>
              <a:rPr lang="da-DK" sz="1000" dirty="0" err="1"/>
              <a:t>Lecture</a:t>
            </a:r>
            <a:r>
              <a:rPr lang="da-DK" sz="1000" dirty="0"/>
              <a:t> </a:t>
            </a:r>
            <a:r>
              <a:rPr lang="da-DK" sz="1000" dirty="0" smtClean="0"/>
              <a:t>Notes - Philip </a:t>
            </a:r>
            <a:r>
              <a:rPr lang="da-DK" sz="1000" dirty="0"/>
              <a:t>J. H. Jørgensen &amp; Kristoffer H. </a:t>
            </a:r>
            <a:r>
              <a:rPr lang="da-DK" sz="1000" dirty="0" smtClean="0"/>
              <a:t>Madsen (2.2) (3.15)</a:t>
            </a:r>
            <a:endParaRPr lang="da-DK" sz="1000" dirty="0"/>
          </a:p>
        </p:txBody>
      </p:sp>
      <p:pic>
        <p:nvPicPr>
          <p:cNvPr id="11" name="Bille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2" name="Tekstboks 11"/>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10" name="TextBox 9"/>
          <p:cNvSpPr txBox="1"/>
          <p:nvPr/>
        </p:nvSpPr>
        <p:spPr>
          <a:xfrm>
            <a:off x="6462567" y="4293096"/>
            <a:ext cx="2213889" cy="923330"/>
          </a:xfrm>
          <a:prstGeom prst="rect">
            <a:avLst/>
          </a:prstGeom>
          <a:noFill/>
        </p:spPr>
        <p:txBody>
          <a:bodyPr wrap="square" rtlCol="0">
            <a:spAutoFit/>
          </a:bodyPr>
          <a:lstStyle/>
          <a:p>
            <a:r>
              <a:rPr lang="en-GB" dirty="0" smtClean="0"/>
              <a:t>Largest entropy with uniform probability distribution</a:t>
            </a:r>
            <a:endParaRPr lang="en-US" dirty="0"/>
          </a:p>
        </p:txBody>
      </p:sp>
      <mc:AlternateContent xmlns:mc="http://schemas.openxmlformats.org/markup-compatibility/2006">
        <mc:Choice xmlns:a14="http://schemas.microsoft.com/office/drawing/2010/main" Requires="a14">
          <p:sp>
            <p:nvSpPr>
              <p:cNvPr id="14" name="Rektangel 13"/>
              <p:cNvSpPr/>
              <p:nvPr/>
            </p:nvSpPr>
            <p:spPr>
              <a:xfrm>
                <a:off x="1115616" y="4149080"/>
                <a:ext cx="4248472" cy="7954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da-DK" b="0" i="1" smtClean="0">
                              <a:latin typeface="Cambria Math"/>
                            </a:rPr>
                          </m:ctrlPr>
                        </m:sSupPr>
                        <m:e>
                          <m:r>
                            <a:rPr lang="da-DK" b="0" i="1" smtClean="0">
                              <a:latin typeface="Cambria Math"/>
                            </a:rPr>
                            <m:t>𝑥</m:t>
                          </m:r>
                        </m:e>
                        <m:sup>
                          <m:r>
                            <a:rPr lang="da-DK" b="0" i="1" smtClean="0">
                              <a:latin typeface="Cambria Math"/>
                            </a:rPr>
                            <m:t>∗</m:t>
                          </m:r>
                        </m:sup>
                      </m:sSup>
                      <m:r>
                        <a:rPr lang="da-DK" b="0" i="1" smtClean="0">
                          <a:latin typeface="Cambria Math"/>
                        </a:rPr>
                        <m:t>=</m:t>
                      </m:r>
                      <m:func>
                        <m:funcPr>
                          <m:ctrlPr>
                            <a:rPr lang="da-DK" b="0" i="1" smtClean="0">
                              <a:latin typeface="Cambria Math"/>
                            </a:rPr>
                          </m:ctrlPr>
                        </m:funcPr>
                        <m:fName>
                          <m:limLow>
                            <m:limLowPr>
                              <m:ctrlPr>
                                <a:rPr lang="da-DK" b="0" i="1" smtClean="0">
                                  <a:latin typeface="Cambria Math"/>
                                </a:rPr>
                              </m:ctrlPr>
                            </m:limLowPr>
                            <m:e>
                              <m:r>
                                <m:rPr>
                                  <m:sty m:val="p"/>
                                </m:rPr>
                                <a:rPr lang="da-DK" b="0" i="0" smtClean="0">
                                  <a:latin typeface="Cambria Math"/>
                                </a:rPr>
                                <m:t>arg</m:t>
                              </m:r>
                              <m:r>
                                <m:rPr>
                                  <m:sty m:val="p"/>
                                </m:rPr>
                                <a:rPr lang="da-DK" b="0" i="0" smtClean="0">
                                  <a:latin typeface="Cambria Math"/>
                                </a:rPr>
                                <m:t>max</m:t>
                              </m:r>
                            </m:e>
                            <m:lim>
                              <m:r>
                                <a:rPr lang="da-DK" b="0" i="1" smtClean="0">
                                  <a:latin typeface="Cambria Math"/>
                                </a:rPr>
                                <m:t>𝑥</m:t>
                              </m:r>
                              <m:r>
                                <a:rPr lang="da-DK" b="0" i="1" smtClean="0">
                                  <a:latin typeface="Cambria Math"/>
                                  <a:ea typeface="Cambria Math"/>
                                </a:rPr>
                                <m:t>∈</m:t>
                              </m:r>
                              <m:r>
                                <a:rPr lang="da-DK" b="0" i="1" smtClean="0">
                                  <a:latin typeface="Cambria Math"/>
                                  <a:ea typeface="Cambria Math"/>
                                </a:rPr>
                                <m:t>𝑈</m:t>
                              </m:r>
                            </m:lim>
                          </m:limLow>
                        </m:fName>
                        <m:e>
                          <m:r>
                            <a:rPr lang="da-DK" b="0" i="1" smtClean="0">
                              <a:latin typeface="Cambria Math"/>
                            </a:rPr>
                            <m:t>−</m:t>
                          </m:r>
                          <m:nary>
                            <m:naryPr>
                              <m:chr m:val="∑"/>
                              <m:limLoc m:val="undOvr"/>
                              <m:supHide m:val="on"/>
                              <m:ctrlPr>
                                <a:rPr lang="da-DK" i="1">
                                  <a:latin typeface="Cambria Math"/>
                                </a:rPr>
                              </m:ctrlPr>
                            </m:naryPr>
                            <m:sub>
                              <m:r>
                                <a:rPr lang="da-DK" b="0" i="1" smtClean="0">
                                  <a:latin typeface="Cambria Math"/>
                                </a:rPr>
                                <m:t>𝑦</m:t>
                              </m:r>
                              <m:r>
                                <a:rPr lang="da-DK" i="1">
                                  <a:latin typeface="Cambria Math"/>
                                  <a:ea typeface="Cambria Math"/>
                                </a:rPr>
                                <m:t>∈</m:t>
                              </m:r>
                              <m:r>
                                <a:rPr lang="da-DK" b="0" i="1" smtClean="0">
                                  <a:latin typeface="Cambria Math"/>
                                  <a:ea typeface="Cambria Math"/>
                                </a:rPr>
                                <m:t>𝑌</m:t>
                              </m:r>
                            </m:sub>
                            <m:sup/>
                            <m:e>
                              <m:sSub>
                                <m:sSubPr>
                                  <m:ctrlPr>
                                    <a:rPr lang="da-DK" b="0" i="1" smtClean="0">
                                      <a:latin typeface="Cambria Math"/>
                                    </a:rPr>
                                  </m:ctrlPr>
                                </m:sSubPr>
                                <m:e>
                                  <m:r>
                                    <a:rPr lang="da-DK" b="0" i="1" smtClean="0">
                                      <a:latin typeface="Cambria Math"/>
                                    </a:rPr>
                                    <m:t>𝑝</m:t>
                                  </m:r>
                                </m:e>
                                <m:sub>
                                  <m:r>
                                    <a:rPr lang="da-DK" b="0" i="1" smtClean="0">
                                      <a:latin typeface="Cambria Math"/>
                                      <a:ea typeface="Cambria Math"/>
                                    </a:rPr>
                                    <m:t>𝜃</m:t>
                                  </m:r>
                                </m:sub>
                              </m:sSub>
                              <m:d>
                                <m:dPr>
                                  <m:ctrlPr>
                                    <a:rPr lang="da-DK" i="1">
                                      <a:latin typeface="Cambria Math"/>
                                    </a:rPr>
                                  </m:ctrlPr>
                                </m:dPr>
                                <m:e>
                                  <m:r>
                                    <a:rPr lang="da-DK" b="0" i="1" smtClean="0">
                                      <a:latin typeface="Cambria Math"/>
                                    </a:rPr>
                                    <m:t>𝑦</m:t>
                                  </m:r>
                                  <m:r>
                                    <a:rPr lang="da-DK" b="0" i="1" smtClean="0">
                                      <a:latin typeface="Cambria Math"/>
                                    </a:rPr>
                                    <m:t>|</m:t>
                                  </m:r>
                                  <m:r>
                                    <a:rPr lang="da-DK" i="1">
                                      <a:latin typeface="Cambria Math"/>
                                    </a:rPr>
                                    <m:t>𝑥</m:t>
                                  </m:r>
                                </m:e>
                              </m:d>
                              <m:r>
                                <a:rPr lang="da-DK" i="1">
                                  <a:latin typeface="Cambria Math"/>
                                  <a:ea typeface="Cambria Math"/>
                                </a:rPr>
                                <m:t>∙</m:t>
                              </m:r>
                              <m:func>
                                <m:funcPr>
                                  <m:ctrlPr>
                                    <a:rPr lang="da-DK" i="1">
                                      <a:latin typeface="Cambria Math"/>
                                      <a:ea typeface="Cambria Math"/>
                                    </a:rPr>
                                  </m:ctrlPr>
                                </m:funcPr>
                                <m:fName>
                                  <m:r>
                                    <m:rPr>
                                      <m:sty m:val="p"/>
                                    </m:rPr>
                                    <a:rPr lang="da-DK">
                                      <a:latin typeface="Cambria Math"/>
                                      <a:ea typeface="Cambria Math"/>
                                    </a:rPr>
                                    <m:t>log</m:t>
                                  </m:r>
                                </m:fName>
                                <m:e>
                                  <m:sSub>
                                    <m:sSubPr>
                                      <m:ctrlPr>
                                        <a:rPr lang="da-DK" i="1">
                                          <a:latin typeface="Cambria Math"/>
                                        </a:rPr>
                                      </m:ctrlPr>
                                    </m:sSubPr>
                                    <m:e>
                                      <m:r>
                                        <a:rPr lang="da-DK" i="1">
                                          <a:latin typeface="Cambria Math"/>
                                        </a:rPr>
                                        <m:t>𝑝</m:t>
                                      </m:r>
                                    </m:e>
                                    <m:sub>
                                      <m:r>
                                        <a:rPr lang="da-DK" i="1">
                                          <a:latin typeface="Cambria Math"/>
                                          <a:ea typeface="Cambria Math"/>
                                        </a:rPr>
                                        <m:t>𝜃</m:t>
                                      </m:r>
                                    </m:sub>
                                  </m:sSub>
                                  <m:d>
                                    <m:dPr>
                                      <m:ctrlPr>
                                        <a:rPr lang="da-DK" i="1">
                                          <a:latin typeface="Cambria Math"/>
                                        </a:rPr>
                                      </m:ctrlPr>
                                    </m:dPr>
                                    <m:e>
                                      <m:r>
                                        <a:rPr lang="da-DK" i="1">
                                          <a:latin typeface="Cambria Math"/>
                                        </a:rPr>
                                        <m:t>𝑦</m:t>
                                      </m:r>
                                      <m:r>
                                        <a:rPr lang="da-DK" i="1">
                                          <a:latin typeface="Cambria Math"/>
                                        </a:rPr>
                                        <m:t>|</m:t>
                                      </m:r>
                                      <m:r>
                                        <a:rPr lang="da-DK" i="1">
                                          <a:latin typeface="Cambria Math"/>
                                        </a:rPr>
                                        <m:t>𝑥</m:t>
                                      </m:r>
                                    </m:e>
                                  </m:d>
                                </m:e>
                              </m:func>
                            </m:e>
                          </m:nary>
                        </m:e>
                      </m:func>
                    </m:oMath>
                  </m:oMathPara>
                </a14:m>
                <a:endParaRPr lang="da-DK" dirty="0"/>
              </a:p>
            </p:txBody>
          </p:sp>
        </mc:Choice>
        <mc:Fallback>
          <p:sp>
            <p:nvSpPr>
              <p:cNvPr id="14" name="Rektangel 13"/>
              <p:cNvSpPr>
                <a:spLocks noRot="1" noChangeAspect="1" noMove="1" noResize="1" noEditPoints="1" noAdjustHandles="1" noChangeArrowheads="1" noChangeShapeType="1" noTextEdit="1"/>
              </p:cNvSpPr>
              <p:nvPr/>
            </p:nvSpPr>
            <p:spPr>
              <a:xfrm>
                <a:off x="1115616" y="4149080"/>
                <a:ext cx="4248472" cy="795474"/>
              </a:xfrm>
              <a:prstGeom prst="rect">
                <a:avLst/>
              </a:prstGeom>
              <a:blipFill rotWithShape="1">
                <a:blip r:embed="rId4"/>
                <a:stretch>
                  <a:fillRect/>
                </a:stretch>
              </a:blipFill>
            </p:spPr>
            <p:txBody>
              <a:bodyPr/>
              <a:lstStyle/>
              <a:p>
                <a:r>
                  <a:rPr lang="da-DK">
                    <a:noFill/>
                  </a:rPr>
                  <a:t> </a:t>
                </a:r>
              </a:p>
            </p:txBody>
          </p:sp>
        </mc:Fallback>
      </mc:AlternateContent>
      <p:sp>
        <p:nvSpPr>
          <p:cNvPr id="8" name="Tekstboks 7"/>
          <p:cNvSpPr txBox="1"/>
          <p:nvPr/>
        </p:nvSpPr>
        <p:spPr>
          <a:xfrm>
            <a:off x="827584" y="4944554"/>
            <a:ext cx="4896544" cy="369332"/>
          </a:xfrm>
          <a:prstGeom prst="rect">
            <a:avLst/>
          </a:prstGeom>
          <a:noFill/>
        </p:spPr>
        <p:txBody>
          <a:bodyPr wrap="square" rtlCol="0">
            <a:spAutoFit/>
          </a:bodyPr>
          <a:lstStyle/>
          <a:p>
            <a:r>
              <a:rPr lang="da-DK" dirty="0" smtClean="0"/>
              <a:t>Same as:</a:t>
            </a:r>
            <a:endParaRPr lang="da-DK" dirty="0"/>
          </a:p>
        </p:txBody>
      </p:sp>
      <mc:AlternateContent xmlns:mc="http://schemas.openxmlformats.org/markup-compatibility/2006">
        <mc:Choice xmlns:a14="http://schemas.microsoft.com/office/drawing/2010/main" Requires="a14">
          <p:sp>
            <p:nvSpPr>
              <p:cNvPr id="16" name="Rektangel 15"/>
              <p:cNvSpPr/>
              <p:nvPr/>
            </p:nvSpPr>
            <p:spPr>
              <a:xfrm>
                <a:off x="1115616" y="5297822"/>
                <a:ext cx="4248472" cy="7954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da-DK" b="0" i="1" smtClean="0">
                              <a:latin typeface="Cambria Math"/>
                            </a:rPr>
                          </m:ctrlPr>
                        </m:sSupPr>
                        <m:e>
                          <m:r>
                            <a:rPr lang="da-DK" b="0" i="1" smtClean="0">
                              <a:latin typeface="Cambria Math"/>
                            </a:rPr>
                            <m:t>𝑥</m:t>
                          </m:r>
                        </m:e>
                        <m:sup>
                          <m:r>
                            <a:rPr lang="da-DK" b="0" i="1" smtClean="0">
                              <a:latin typeface="Cambria Math"/>
                            </a:rPr>
                            <m:t>∗</m:t>
                          </m:r>
                        </m:sup>
                      </m:sSup>
                      <m:r>
                        <a:rPr lang="da-DK" b="0" i="1" smtClean="0">
                          <a:latin typeface="Cambria Math"/>
                        </a:rPr>
                        <m:t>=</m:t>
                      </m:r>
                      <m:func>
                        <m:funcPr>
                          <m:ctrlPr>
                            <a:rPr lang="da-DK" b="0" i="1" smtClean="0">
                              <a:latin typeface="Cambria Math"/>
                            </a:rPr>
                          </m:ctrlPr>
                        </m:funcPr>
                        <m:fName>
                          <m:limLow>
                            <m:limLowPr>
                              <m:ctrlPr>
                                <a:rPr lang="da-DK" b="0" i="1" smtClean="0">
                                  <a:latin typeface="Cambria Math"/>
                                </a:rPr>
                              </m:ctrlPr>
                            </m:limLowPr>
                            <m:e>
                              <m:r>
                                <m:rPr>
                                  <m:sty m:val="p"/>
                                </m:rPr>
                                <a:rPr lang="da-DK" b="0" i="0" smtClean="0">
                                  <a:latin typeface="Cambria Math"/>
                                </a:rPr>
                                <m:t>arg</m:t>
                              </m:r>
                              <m:r>
                                <m:rPr>
                                  <m:sty m:val="p"/>
                                </m:rPr>
                                <a:rPr lang="da-DK" b="0" i="0" smtClean="0">
                                  <a:latin typeface="Cambria Math"/>
                                </a:rPr>
                                <m:t>max</m:t>
                              </m:r>
                            </m:e>
                            <m:lim>
                              <m:r>
                                <a:rPr lang="da-DK" b="0" i="1" smtClean="0">
                                  <a:latin typeface="Cambria Math"/>
                                </a:rPr>
                                <m:t>𝑥</m:t>
                              </m:r>
                              <m:r>
                                <a:rPr lang="da-DK" b="0" i="1" smtClean="0">
                                  <a:latin typeface="Cambria Math"/>
                                  <a:ea typeface="Cambria Math"/>
                                </a:rPr>
                                <m:t>∈</m:t>
                              </m:r>
                              <m:r>
                                <a:rPr lang="da-DK" b="0" i="1" smtClean="0">
                                  <a:latin typeface="Cambria Math"/>
                                  <a:ea typeface="Cambria Math"/>
                                </a:rPr>
                                <m:t>𝑈</m:t>
                              </m:r>
                            </m:lim>
                          </m:limLow>
                        </m:fName>
                        <m:e>
                          <m:nary>
                            <m:naryPr>
                              <m:chr m:val="∑"/>
                              <m:limLoc m:val="undOvr"/>
                              <m:supHide m:val="on"/>
                              <m:ctrlPr>
                                <a:rPr lang="da-DK" i="1">
                                  <a:latin typeface="Cambria Math"/>
                                </a:rPr>
                              </m:ctrlPr>
                            </m:naryPr>
                            <m:sub>
                              <m:r>
                                <a:rPr lang="da-DK" b="0" i="1" smtClean="0">
                                  <a:latin typeface="Cambria Math"/>
                                </a:rPr>
                                <m:t>𝑦</m:t>
                              </m:r>
                              <m:r>
                                <a:rPr lang="da-DK" i="1">
                                  <a:latin typeface="Cambria Math"/>
                                  <a:ea typeface="Cambria Math"/>
                                </a:rPr>
                                <m:t>∈</m:t>
                              </m:r>
                              <m:r>
                                <a:rPr lang="da-DK" b="0" i="1" smtClean="0">
                                  <a:latin typeface="Cambria Math"/>
                                  <a:ea typeface="Cambria Math"/>
                                </a:rPr>
                                <m:t>𝑌</m:t>
                              </m:r>
                            </m:sub>
                            <m:sup/>
                            <m:e>
                              <m:sSub>
                                <m:sSubPr>
                                  <m:ctrlPr>
                                    <a:rPr lang="da-DK" b="0" i="1" smtClean="0">
                                      <a:latin typeface="Cambria Math"/>
                                    </a:rPr>
                                  </m:ctrlPr>
                                </m:sSubPr>
                                <m:e>
                                  <m:r>
                                    <a:rPr lang="da-DK" b="0" i="1" smtClean="0">
                                      <a:latin typeface="Cambria Math"/>
                                    </a:rPr>
                                    <m:t>𝑝</m:t>
                                  </m:r>
                                </m:e>
                                <m:sub>
                                  <m:r>
                                    <a:rPr lang="da-DK" b="0" i="1" smtClean="0">
                                      <a:latin typeface="Cambria Math"/>
                                      <a:ea typeface="Cambria Math"/>
                                    </a:rPr>
                                    <m:t>𝜃</m:t>
                                  </m:r>
                                </m:sub>
                              </m:sSub>
                              <m:d>
                                <m:dPr>
                                  <m:ctrlPr>
                                    <a:rPr lang="da-DK" i="1">
                                      <a:latin typeface="Cambria Math"/>
                                    </a:rPr>
                                  </m:ctrlPr>
                                </m:dPr>
                                <m:e>
                                  <m:r>
                                    <a:rPr lang="da-DK" b="0" i="1" smtClean="0">
                                      <a:latin typeface="Cambria Math"/>
                                    </a:rPr>
                                    <m:t>𝑦</m:t>
                                  </m:r>
                                  <m:r>
                                    <a:rPr lang="da-DK" b="0" i="1" smtClean="0">
                                      <a:latin typeface="Cambria Math"/>
                                    </a:rPr>
                                    <m:t>|</m:t>
                                  </m:r>
                                  <m:r>
                                    <a:rPr lang="da-DK" i="1">
                                      <a:latin typeface="Cambria Math"/>
                                    </a:rPr>
                                    <m:t>𝑥</m:t>
                                  </m:r>
                                </m:e>
                              </m:d>
                              <m:r>
                                <a:rPr lang="da-DK" i="1">
                                  <a:latin typeface="Cambria Math"/>
                                  <a:ea typeface="Cambria Math"/>
                                </a:rPr>
                                <m:t>∙</m:t>
                              </m:r>
                              <m:func>
                                <m:funcPr>
                                  <m:ctrlPr>
                                    <a:rPr lang="da-DK" i="1">
                                      <a:latin typeface="Cambria Math"/>
                                      <a:ea typeface="Cambria Math"/>
                                    </a:rPr>
                                  </m:ctrlPr>
                                </m:funcPr>
                                <m:fName>
                                  <m:r>
                                    <m:rPr>
                                      <m:sty m:val="p"/>
                                    </m:rPr>
                                    <a:rPr lang="da-DK">
                                      <a:latin typeface="Cambria Math"/>
                                      <a:ea typeface="Cambria Math"/>
                                    </a:rPr>
                                    <m:t>log</m:t>
                                  </m:r>
                                </m:fName>
                                <m:e>
                                  <m:f>
                                    <m:fPr>
                                      <m:ctrlPr>
                                        <a:rPr lang="da-DK" b="0" i="1" smtClean="0">
                                          <a:latin typeface="Cambria Math"/>
                                          <a:ea typeface="Cambria Math"/>
                                        </a:rPr>
                                      </m:ctrlPr>
                                    </m:fPr>
                                    <m:num>
                                      <m:r>
                                        <a:rPr lang="da-DK" b="0" i="1" smtClean="0">
                                          <a:latin typeface="Cambria Math"/>
                                          <a:ea typeface="Cambria Math"/>
                                        </a:rPr>
                                        <m:t>1</m:t>
                                      </m:r>
                                    </m:num>
                                    <m:den>
                                      <m:sSub>
                                        <m:sSubPr>
                                          <m:ctrlPr>
                                            <a:rPr lang="da-DK" i="1">
                                              <a:latin typeface="Cambria Math"/>
                                            </a:rPr>
                                          </m:ctrlPr>
                                        </m:sSubPr>
                                        <m:e>
                                          <m:r>
                                            <a:rPr lang="da-DK" i="1">
                                              <a:latin typeface="Cambria Math"/>
                                            </a:rPr>
                                            <m:t>𝑝</m:t>
                                          </m:r>
                                        </m:e>
                                        <m:sub>
                                          <m:r>
                                            <a:rPr lang="da-DK" i="1">
                                              <a:latin typeface="Cambria Math"/>
                                              <a:ea typeface="Cambria Math"/>
                                            </a:rPr>
                                            <m:t>𝜃</m:t>
                                          </m:r>
                                        </m:sub>
                                      </m:sSub>
                                      <m:d>
                                        <m:dPr>
                                          <m:ctrlPr>
                                            <a:rPr lang="da-DK" i="1">
                                              <a:latin typeface="Cambria Math"/>
                                            </a:rPr>
                                          </m:ctrlPr>
                                        </m:dPr>
                                        <m:e>
                                          <m:r>
                                            <a:rPr lang="da-DK" i="1">
                                              <a:latin typeface="Cambria Math"/>
                                            </a:rPr>
                                            <m:t>𝑦</m:t>
                                          </m:r>
                                          <m:r>
                                            <a:rPr lang="da-DK" i="1">
                                              <a:latin typeface="Cambria Math"/>
                                            </a:rPr>
                                            <m:t>|</m:t>
                                          </m:r>
                                          <m:r>
                                            <a:rPr lang="da-DK" i="1">
                                              <a:latin typeface="Cambria Math"/>
                                            </a:rPr>
                                            <m:t>𝑥</m:t>
                                          </m:r>
                                        </m:e>
                                      </m:d>
                                    </m:den>
                                  </m:f>
                                </m:e>
                              </m:func>
                            </m:e>
                          </m:nary>
                        </m:e>
                      </m:func>
                    </m:oMath>
                  </m:oMathPara>
                </a14:m>
                <a:endParaRPr lang="da-DK" dirty="0"/>
              </a:p>
            </p:txBody>
          </p:sp>
        </mc:Choice>
        <mc:Fallback>
          <p:sp>
            <p:nvSpPr>
              <p:cNvPr id="16" name="Rektangel 15"/>
              <p:cNvSpPr>
                <a:spLocks noRot="1" noChangeAspect="1" noMove="1" noResize="1" noEditPoints="1" noAdjustHandles="1" noChangeArrowheads="1" noChangeShapeType="1" noTextEdit="1"/>
              </p:cNvSpPr>
              <p:nvPr/>
            </p:nvSpPr>
            <p:spPr>
              <a:xfrm>
                <a:off x="1115616" y="5297822"/>
                <a:ext cx="4248472" cy="795474"/>
              </a:xfrm>
              <a:prstGeom prst="rect">
                <a:avLst/>
              </a:prstGeom>
              <a:blipFill rotWithShape="1">
                <a:blip r:embed="rId5"/>
                <a:stretch>
                  <a:fillRect/>
                </a:stretch>
              </a:blipFill>
            </p:spPr>
            <p:txBody>
              <a:bodyPr/>
              <a:lstStyle/>
              <a:p>
                <a:r>
                  <a:rPr lang="da-DK">
                    <a:noFill/>
                  </a:rPr>
                  <a:t> </a:t>
                </a:r>
              </a:p>
            </p:txBody>
          </p:sp>
        </mc:Fallback>
      </mc:AlternateContent>
    </p:spTree>
    <p:extLst>
      <p:ext uri="{BB962C8B-B14F-4D97-AF65-F5344CB8AC3E}">
        <p14:creationId xmlns:p14="http://schemas.microsoft.com/office/powerpoint/2010/main" val="2556095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(Q8)</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a:t>
            </a:r>
            <a:r>
              <a:rPr lang="da-DK" sz="3600" dirty="0" err="1" smtClean="0">
                <a:solidFill>
                  <a:schemeClr val="tx1">
                    <a:lumMod val="50000"/>
                    <a:lumOff val="50000"/>
                  </a:schemeClr>
                </a:solidFill>
              </a:rPr>
              <a:t>Entropy</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strategy</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412776"/>
            <a:ext cx="8435280" cy="604663"/>
          </a:xfrm>
        </p:spPr>
        <p:txBody>
          <a:bodyPr>
            <a:normAutofit fontScale="92500"/>
          </a:bodyPr>
          <a:lstStyle/>
          <a:p>
            <a:pPr marL="0" indent="0">
              <a:buNone/>
            </a:pPr>
            <a:r>
              <a:rPr lang="en-US" sz="2800" dirty="0" smtClean="0"/>
              <a:t>Query-by-Committee strategy &amp; potential (dis)advantages</a:t>
            </a:r>
            <a:endParaRPr lang="da-DK" sz="2800" dirty="0"/>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8" name="Tekstboks 7"/>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509" y="1916832"/>
            <a:ext cx="6096992" cy="168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8544" y="3717032"/>
            <a:ext cx="8153001" cy="646331"/>
          </a:xfrm>
          <a:prstGeom prst="rect">
            <a:avLst/>
          </a:prstGeom>
          <a:noFill/>
        </p:spPr>
        <p:txBody>
          <a:bodyPr wrap="none" rtlCol="0">
            <a:spAutoFit/>
          </a:bodyPr>
          <a:lstStyle/>
          <a:p>
            <a:r>
              <a:rPr lang="en-GB" dirty="0" smtClean="0"/>
              <a:t>Disagreement can be measured with Vote entropy, </a:t>
            </a:r>
            <a:r>
              <a:rPr lang="en-GB" dirty="0" err="1" smtClean="0"/>
              <a:t>Kullback-Leibler</a:t>
            </a:r>
            <a:r>
              <a:rPr lang="en-GB" dirty="0" smtClean="0"/>
              <a:t> divergence or </a:t>
            </a:r>
          </a:p>
          <a:p>
            <a:r>
              <a:rPr lang="en-GB" dirty="0" smtClean="0"/>
              <a:t>Consensus probability. We approximate our version space with our learners. Bagging</a:t>
            </a:r>
            <a:endParaRPr lang="en-US" dirty="0"/>
          </a:p>
        </p:txBody>
      </p:sp>
      <p:sp>
        <p:nvSpPr>
          <p:cNvPr id="9" name="TextBox 8"/>
          <p:cNvSpPr txBox="1"/>
          <p:nvPr/>
        </p:nvSpPr>
        <p:spPr>
          <a:xfrm>
            <a:off x="655317" y="5373216"/>
            <a:ext cx="6743449" cy="646331"/>
          </a:xfrm>
          <a:prstGeom prst="rect">
            <a:avLst/>
          </a:prstGeom>
          <a:noFill/>
        </p:spPr>
        <p:txBody>
          <a:bodyPr wrap="none" rtlCol="0">
            <a:spAutoFit/>
          </a:bodyPr>
          <a:lstStyle/>
          <a:p>
            <a:r>
              <a:rPr lang="en-GB" dirty="0" smtClean="0"/>
              <a:t>- Needs more training as model is more complex. If some learners are </a:t>
            </a:r>
            <a:br>
              <a:rPr lang="en-GB" dirty="0" smtClean="0"/>
            </a:br>
            <a:r>
              <a:rPr lang="en-GB" dirty="0" smtClean="0"/>
              <a:t>complex</a:t>
            </a:r>
            <a:endParaRPr lang="en-US" dirty="0"/>
          </a:p>
        </p:txBody>
      </p:sp>
      <p:sp>
        <p:nvSpPr>
          <p:cNvPr id="10" name="TextBox 9"/>
          <p:cNvSpPr txBox="1"/>
          <p:nvPr/>
        </p:nvSpPr>
        <p:spPr>
          <a:xfrm>
            <a:off x="655317" y="4365104"/>
            <a:ext cx="5760640" cy="369332"/>
          </a:xfrm>
          <a:prstGeom prst="rect">
            <a:avLst/>
          </a:prstGeom>
          <a:noFill/>
        </p:spPr>
        <p:txBody>
          <a:bodyPr wrap="square" rtlCol="0">
            <a:spAutoFit/>
          </a:bodyPr>
          <a:lstStyle/>
          <a:p>
            <a:r>
              <a:rPr lang="en-GB" dirty="0" smtClean="0"/>
              <a:t>+ Quite simple, can be used with any learning algorithm</a:t>
            </a:r>
            <a:endParaRPr lang="en-US" dirty="0"/>
          </a:p>
        </p:txBody>
      </p:sp>
      <p:sp>
        <p:nvSpPr>
          <p:cNvPr id="11" name="TextBox 10"/>
          <p:cNvSpPr txBox="1"/>
          <p:nvPr/>
        </p:nvSpPr>
        <p:spPr>
          <a:xfrm>
            <a:off x="655317" y="4725144"/>
            <a:ext cx="6049477" cy="646331"/>
          </a:xfrm>
          <a:prstGeom prst="rect">
            <a:avLst/>
          </a:prstGeom>
          <a:noFill/>
        </p:spPr>
        <p:txBody>
          <a:bodyPr wrap="none" rtlCol="0">
            <a:spAutoFit/>
          </a:bodyPr>
          <a:lstStyle/>
          <a:p>
            <a:r>
              <a:rPr lang="en-GB" dirty="0" smtClean="0"/>
              <a:t>+ Better generalization of uncertainty, often converges to </a:t>
            </a:r>
            <a:br>
              <a:rPr lang="en-GB" dirty="0" smtClean="0"/>
            </a:br>
            <a:r>
              <a:rPr lang="en-GB" dirty="0" smtClean="0"/>
              <a:t>better performance (seen) in project. Like an ensemble model. </a:t>
            </a:r>
            <a:endParaRPr lang="en-US" dirty="0"/>
          </a:p>
        </p:txBody>
      </p:sp>
      <p:sp>
        <p:nvSpPr>
          <p:cNvPr id="13" name="TextBox 12"/>
          <p:cNvSpPr txBox="1"/>
          <p:nvPr/>
        </p:nvSpPr>
        <p:spPr>
          <a:xfrm>
            <a:off x="690464" y="5949280"/>
            <a:ext cx="6473824" cy="646331"/>
          </a:xfrm>
          <a:prstGeom prst="rect">
            <a:avLst/>
          </a:prstGeom>
          <a:noFill/>
        </p:spPr>
        <p:txBody>
          <a:bodyPr wrap="none" rtlCol="0">
            <a:spAutoFit/>
          </a:bodyPr>
          <a:lstStyle/>
          <a:p>
            <a:r>
              <a:rPr lang="en-GB" dirty="0" smtClean="0"/>
              <a:t>- It can be complex to set up several committee members with low </a:t>
            </a:r>
            <a:br>
              <a:rPr lang="en-GB" dirty="0" smtClean="0"/>
            </a:br>
            <a:r>
              <a:rPr lang="en-GB" dirty="0" smtClean="0"/>
              <a:t>amount of training data. </a:t>
            </a:r>
            <a:endParaRPr lang="en-US" dirty="0"/>
          </a:p>
        </p:txBody>
      </p:sp>
    </p:spTree>
    <p:extLst>
      <p:ext uri="{BB962C8B-B14F-4D97-AF65-F5344CB8AC3E}">
        <p14:creationId xmlns:p14="http://schemas.microsoft.com/office/powerpoint/2010/main" val="1890445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470025"/>
          </a:xfrm>
        </p:spPr>
        <p:txBody>
          <a:bodyPr>
            <a:noAutofit/>
          </a:bodyPr>
          <a:lstStyle/>
          <a:p>
            <a:r>
              <a:rPr lang="en-US" sz="4800" dirty="0" smtClean="0"/>
              <a:t>Active Machine Learning (ML) </a:t>
            </a:r>
            <a:br>
              <a:rPr lang="en-US" sz="4800" dirty="0" smtClean="0"/>
            </a:br>
            <a:r>
              <a:rPr lang="en-US" sz="4800" dirty="0" smtClean="0"/>
              <a:t>&amp; Agency</a:t>
            </a:r>
            <a:endParaRPr lang="da-DK" sz="4800" dirty="0"/>
          </a:p>
        </p:txBody>
      </p:sp>
      <p:sp>
        <p:nvSpPr>
          <p:cNvPr id="3" name="Undertitel 2"/>
          <p:cNvSpPr>
            <a:spLocks noGrp="1"/>
          </p:cNvSpPr>
          <p:nvPr>
            <p:ph type="subTitle" idx="1"/>
          </p:nvPr>
        </p:nvSpPr>
        <p:spPr>
          <a:xfrm>
            <a:off x="1371600" y="2420888"/>
            <a:ext cx="6400800" cy="1008112"/>
          </a:xfrm>
        </p:spPr>
        <p:txBody>
          <a:bodyPr>
            <a:normAutofit/>
          </a:bodyPr>
          <a:lstStyle/>
          <a:p>
            <a:r>
              <a:rPr lang="da-DK" sz="4000" b="1" dirty="0" err="1" smtClean="0">
                <a:solidFill>
                  <a:schemeClr val="bg1"/>
                </a:solidFill>
              </a:rPr>
              <a:t>Causality</a:t>
            </a:r>
            <a:endParaRPr lang="da-DK" sz="4000"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176669"/>
            <a:ext cx="2807395" cy="206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8" name="Tekstboks 7"/>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9" name="Tekstboks 8"/>
          <p:cNvSpPr txBox="1"/>
          <p:nvPr/>
        </p:nvSpPr>
        <p:spPr>
          <a:xfrm>
            <a:off x="2483768" y="5745450"/>
            <a:ext cx="4032448" cy="707886"/>
          </a:xfrm>
          <a:prstGeom prst="rect">
            <a:avLst/>
          </a:prstGeom>
          <a:noFill/>
        </p:spPr>
        <p:txBody>
          <a:bodyPr wrap="square" rtlCol="0">
            <a:spAutoFit/>
          </a:bodyPr>
          <a:lstStyle/>
          <a:p>
            <a:pPr algn="ctr"/>
            <a:r>
              <a:rPr lang="da-DK" sz="2000" dirty="0" smtClean="0"/>
              <a:t>Danmarks Tekniske Universitet </a:t>
            </a:r>
          </a:p>
          <a:p>
            <a:pPr algn="ctr"/>
            <a:r>
              <a:rPr lang="da-DK" sz="2000" dirty="0" smtClean="0"/>
              <a:t>Eksamen forår 2021</a:t>
            </a:r>
          </a:p>
        </p:txBody>
      </p:sp>
      <p:pic>
        <p:nvPicPr>
          <p:cNvPr id="10" name="Picture 6" descr="DTU Design Gui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5655568"/>
            <a:ext cx="596281" cy="86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1593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470025"/>
          </a:xfrm>
        </p:spPr>
        <p:txBody>
          <a:bodyPr>
            <a:noAutofit/>
          </a:bodyPr>
          <a:lstStyle/>
          <a:p>
            <a:r>
              <a:rPr lang="en-US" sz="4800" dirty="0" smtClean="0"/>
              <a:t>Active ML &amp; Agency </a:t>
            </a:r>
            <a:br>
              <a:rPr lang="en-US" sz="4800" dirty="0" smtClean="0"/>
            </a:br>
            <a:r>
              <a:rPr lang="en-US" sz="4800" dirty="0" err="1" smtClean="0"/>
              <a:t>Causallity</a:t>
            </a:r>
            <a:r>
              <a:rPr lang="en-US" sz="4800" dirty="0" smtClean="0"/>
              <a:t> (Q9)</a:t>
            </a:r>
            <a:endParaRPr lang="da-DK" sz="4800" dirty="0"/>
          </a:p>
        </p:txBody>
      </p:sp>
      <p:sp>
        <p:nvSpPr>
          <p:cNvPr id="3" name="Undertitel 2"/>
          <p:cNvSpPr>
            <a:spLocks noGrp="1"/>
          </p:cNvSpPr>
          <p:nvPr>
            <p:ph type="subTitle" idx="1"/>
          </p:nvPr>
        </p:nvSpPr>
        <p:spPr>
          <a:xfrm>
            <a:off x="1115616" y="2492896"/>
            <a:ext cx="7344816" cy="1656184"/>
          </a:xfrm>
        </p:spPr>
        <p:txBody>
          <a:bodyPr>
            <a:normAutofit/>
          </a:bodyPr>
          <a:lstStyle/>
          <a:p>
            <a:r>
              <a:rPr lang="da-DK" sz="4000" b="1" dirty="0" smtClean="0">
                <a:solidFill>
                  <a:schemeClr val="bg1"/>
                </a:solidFill>
              </a:rPr>
              <a:t>Variables &amp; </a:t>
            </a:r>
            <a:r>
              <a:rPr lang="da-DK" sz="4000" b="1" dirty="0" err="1" smtClean="0">
                <a:solidFill>
                  <a:schemeClr val="bg1"/>
                </a:solidFill>
              </a:rPr>
              <a:t>mediator</a:t>
            </a:r>
            <a:endParaRPr lang="da-DK" sz="4000" dirty="0">
              <a:solidFill>
                <a:schemeClr val="bg1"/>
              </a:solidFill>
            </a:endParaRPr>
          </a:p>
        </p:txBody>
      </p:sp>
      <p:sp>
        <p:nvSpPr>
          <p:cNvPr id="6" name="Tekstboks 5"/>
          <p:cNvSpPr txBox="1"/>
          <p:nvPr/>
        </p:nvSpPr>
        <p:spPr>
          <a:xfrm>
            <a:off x="2483768" y="5745450"/>
            <a:ext cx="4032448" cy="707886"/>
          </a:xfrm>
          <a:prstGeom prst="rect">
            <a:avLst/>
          </a:prstGeom>
          <a:noFill/>
        </p:spPr>
        <p:txBody>
          <a:bodyPr wrap="square" rtlCol="0">
            <a:spAutoFit/>
          </a:bodyPr>
          <a:lstStyle/>
          <a:p>
            <a:pPr algn="ctr"/>
            <a:r>
              <a:rPr lang="da-DK" sz="2000" dirty="0" smtClean="0"/>
              <a:t>Danmarks Tekniske Universitet </a:t>
            </a:r>
          </a:p>
          <a:p>
            <a:pPr algn="ctr"/>
            <a:r>
              <a:rPr lang="da-DK" sz="2000" dirty="0" smtClean="0"/>
              <a:t>Eksamen forår 2021</a:t>
            </a:r>
          </a:p>
        </p:txBody>
      </p:sp>
      <p:pic>
        <p:nvPicPr>
          <p:cNvPr id="7" name="Picture 6" descr="DTU Design Gui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5655568"/>
            <a:ext cx="596281" cy="869776"/>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0" name="Tekstboks 9"/>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Tree>
    <p:extLst>
      <p:ext uri="{BB962C8B-B14F-4D97-AF65-F5344CB8AC3E}">
        <p14:creationId xmlns:p14="http://schemas.microsoft.com/office/powerpoint/2010/main" val="33943699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err="1" smtClean="0"/>
              <a:t>Aktiv</a:t>
            </a:r>
            <a:r>
              <a:rPr lang="en-US" b="1" dirty="0" smtClean="0"/>
              <a:t> ML &amp; Agency (Q9) </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Variables &amp; </a:t>
            </a:r>
            <a:r>
              <a:rPr lang="da-DK" sz="3600" dirty="0" err="1" smtClean="0">
                <a:solidFill>
                  <a:schemeClr val="tx1">
                    <a:lumMod val="50000"/>
                    <a:lumOff val="50000"/>
                  </a:schemeClr>
                </a:solidFill>
              </a:rPr>
              <a:t>mediator</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229600" cy="1036712"/>
          </a:xfrm>
        </p:spPr>
        <p:txBody>
          <a:bodyPr>
            <a:normAutofit lnSpcReduction="10000"/>
          </a:bodyPr>
          <a:lstStyle/>
          <a:p>
            <a:r>
              <a:rPr lang="en-US" dirty="0" smtClean="0"/>
              <a:t>distinction between conditioning on a variable / making an intervention on a variable</a:t>
            </a:r>
            <a:endParaRPr lang="da-DK" dirty="0"/>
          </a:p>
        </p:txBody>
      </p:sp>
      <p:sp>
        <p:nvSpPr>
          <p:cNvPr id="4" name="Rektangel 3"/>
          <p:cNvSpPr/>
          <p:nvPr/>
        </p:nvSpPr>
        <p:spPr>
          <a:xfrm>
            <a:off x="1763688" y="2780928"/>
            <a:ext cx="5544616" cy="1896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1691680" y="2708920"/>
            <a:ext cx="5544616" cy="2031325"/>
          </a:xfrm>
          <a:prstGeom prst="rect">
            <a:avLst/>
          </a:prstGeom>
          <a:noFill/>
        </p:spPr>
        <p:txBody>
          <a:bodyPr wrap="square" rtlCol="0">
            <a:spAutoFit/>
          </a:bodyPr>
          <a:lstStyle/>
          <a:p>
            <a:r>
              <a:rPr lang="en-US" dirty="0" smtClean="0"/>
              <a:t>When we intervene on a variable in a model, we fix its value. We change the system, and the values of other variables often change as a result. When we condition on a variable, we change nothing; we merely narrow our focus to the subset of cases in which the variable takes the value we are interested in. What changes, then, is our perception about the world, not the world itself.</a:t>
            </a:r>
            <a:endParaRPr lang="da-DK" dirty="0"/>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7" name="Tekstboks 6"/>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Tree>
    <p:extLst>
      <p:ext uri="{BB962C8B-B14F-4D97-AF65-F5344CB8AC3E}">
        <p14:creationId xmlns:p14="http://schemas.microsoft.com/office/powerpoint/2010/main" val="2490062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err="1" smtClean="0"/>
              <a:t>Aktiv</a:t>
            </a:r>
            <a:r>
              <a:rPr lang="en-US" b="1" dirty="0" smtClean="0"/>
              <a:t> ML &amp; Agency (Q9) </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Variables &amp; </a:t>
            </a:r>
            <a:r>
              <a:rPr lang="da-DK" sz="3600" dirty="0" err="1" smtClean="0">
                <a:solidFill>
                  <a:schemeClr val="tx1">
                    <a:lumMod val="50000"/>
                    <a:lumOff val="50000"/>
                  </a:schemeClr>
                </a:solidFill>
              </a:rPr>
              <a:t>mediator</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229600" cy="1252736"/>
          </a:xfrm>
        </p:spPr>
        <p:txBody>
          <a:bodyPr/>
          <a:lstStyle/>
          <a:p>
            <a:r>
              <a:rPr lang="en-US" dirty="0" smtClean="0"/>
              <a:t>Definition of mediator and what happens if intervention is done on it</a:t>
            </a:r>
            <a:endParaRPr lang="da-DK" dirty="0"/>
          </a:p>
        </p:txBody>
      </p:sp>
      <p:sp>
        <p:nvSpPr>
          <p:cNvPr id="5" name="Rektangel 4"/>
          <p:cNvSpPr/>
          <p:nvPr/>
        </p:nvSpPr>
        <p:spPr>
          <a:xfrm>
            <a:off x="2019697" y="2708920"/>
            <a:ext cx="5262917" cy="129614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275" l="0" r="100000"/>
                    </a14:imgEffect>
                  </a14:imgLayer>
                </a14:imgProps>
              </a:ext>
              <a:ext uri="{28A0092B-C50C-407E-A947-70E740481C1C}">
                <a14:useLocalDpi xmlns:a14="http://schemas.microsoft.com/office/drawing/2010/main" val="0"/>
              </a:ext>
            </a:extLst>
          </a:blip>
          <a:srcRect/>
          <a:stretch>
            <a:fillRect/>
          </a:stretch>
        </p:blipFill>
        <p:spPr bwMode="auto">
          <a:xfrm>
            <a:off x="5755729" y="2690614"/>
            <a:ext cx="15525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boks 6"/>
          <p:cNvSpPr txBox="1"/>
          <p:nvPr/>
        </p:nvSpPr>
        <p:spPr>
          <a:xfrm>
            <a:off x="1979712" y="2743760"/>
            <a:ext cx="4024064" cy="1200329"/>
          </a:xfrm>
          <a:prstGeom prst="rect">
            <a:avLst/>
          </a:prstGeom>
          <a:noFill/>
        </p:spPr>
        <p:txBody>
          <a:bodyPr wrap="square" rtlCol="0">
            <a:spAutoFit/>
          </a:bodyPr>
          <a:lstStyle/>
          <a:p>
            <a:r>
              <a:rPr lang="en-US" dirty="0"/>
              <a:t>An arrangement where </a:t>
            </a:r>
            <a:r>
              <a:rPr lang="en-US" dirty="0" smtClean="0"/>
              <a:t>variable</a:t>
            </a:r>
            <a:r>
              <a:rPr lang="en-US" dirty="0"/>
              <a:t>, </a:t>
            </a:r>
            <a:r>
              <a:rPr lang="en-US" i="1" dirty="0"/>
              <a:t>X</a:t>
            </a:r>
            <a:r>
              <a:rPr lang="en-US" dirty="0"/>
              <a:t>, is </a:t>
            </a:r>
            <a:r>
              <a:rPr lang="en-US" i="1" dirty="0" smtClean="0"/>
              <a:t>directly </a:t>
            </a:r>
            <a:r>
              <a:rPr lang="en-US" dirty="0" smtClean="0"/>
              <a:t>causing </a:t>
            </a:r>
            <a:r>
              <a:rPr lang="en-US" i="1" dirty="0" smtClean="0"/>
              <a:t>Z</a:t>
            </a:r>
            <a:r>
              <a:rPr lang="en-US" dirty="0"/>
              <a:t>, which is </a:t>
            </a:r>
            <a:r>
              <a:rPr lang="en-US" i="1" dirty="0"/>
              <a:t>directly </a:t>
            </a:r>
            <a:r>
              <a:rPr lang="en-US" dirty="0"/>
              <a:t>causing </a:t>
            </a:r>
            <a:r>
              <a:rPr lang="en-US" i="1" dirty="0" smtClean="0"/>
              <a:t>Y </a:t>
            </a:r>
            <a:r>
              <a:rPr lang="en-US" dirty="0"/>
              <a:t>. We </a:t>
            </a:r>
            <a:r>
              <a:rPr lang="en-US" dirty="0" smtClean="0"/>
              <a:t>say </a:t>
            </a:r>
            <a:r>
              <a:rPr lang="en-US" i="1" dirty="0" smtClean="0"/>
              <a:t>X </a:t>
            </a:r>
            <a:r>
              <a:rPr lang="en-US" dirty="0"/>
              <a:t>causes </a:t>
            </a:r>
            <a:r>
              <a:rPr lang="en-US" i="1" dirty="0"/>
              <a:t>Y </a:t>
            </a:r>
            <a:r>
              <a:rPr lang="en-US" dirty="0"/>
              <a:t>(just not directly) and we call </a:t>
            </a:r>
            <a:r>
              <a:rPr lang="en-US" i="1" dirty="0"/>
              <a:t>Z </a:t>
            </a:r>
            <a:r>
              <a:rPr lang="en-US" dirty="0"/>
              <a:t>a </a:t>
            </a:r>
            <a:r>
              <a:rPr lang="en-US" i="1" dirty="0"/>
              <a:t>mediator</a:t>
            </a:r>
            <a:r>
              <a:rPr lang="en-US" dirty="0" smtClean="0"/>
              <a:t>.</a:t>
            </a:r>
            <a:endParaRPr lang="da-DK" dirty="0"/>
          </a:p>
        </p:txBody>
      </p:sp>
      <p:sp>
        <p:nvSpPr>
          <p:cNvPr id="9" name="Tekstboks 8"/>
          <p:cNvSpPr txBox="1"/>
          <p:nvPr/>
        </p:nvSpPr>
        <p:spPr>
          <a:xfrm>
            <a:off x="2339751" y="6278387"/>
            <a:ext cx="4896545" cy="246221"/>
          </a:xfrm>
          <a:prstGeom prst="rect">
            <a:avLst/>
          </a:prstGeom>
          <a:noFill/>
        </p:spPr>
        <p:txBody>
          <a:bodyPr wrap="square" rtlCol="0">
            <a:spAutoFit/>
          </a:bodyPr>
          <a:lstStyle/>
          <a:p>
            <a:r>
              <a:rPr lang="en-US" sz="1000" dirty="0"/>
              <a:t>A Friendly Introduction </a:t>
            </a:r>
            <a:r>
              <a:rPr lang="en-US" sz="1000" dirty="0" smtClean="0"/>
              <a:t>to Causal Inference by </a:t>
            </a:r>
            <a:r>
              <a:rPr lang="nb-NO" sz="1000" dirty="0"/>
              <a:t>Jeppe </a:t>
            </a:r>
            <a:r>
              <a:rPr lang="nb-NO" sz="1000" dirty="0" smtClean="0"/>
              <a:t>Nørregaard, Lars </a:t>
            </a:r>
            <a:r>
              <a:rPr lang="nb-NO" sz="1000" dirty="0"/>
              <a:t>Kai Hansen </a:t>
            </a:r>
            <a:r>
              <a:rPr lang="nb-NO" sz="1000" dirty="0" smtClean="0"/>
              <a:t> (3.2)</a:t>
            </a:r>
            <a:endParaRPr lang="da-DK" sz="1000" dirty="0"/>
          </a:p>
        </p:txBody>
      </p:sp>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2" name="Tekstboks 11"/>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4" name="TextBox 3"/>
          <p:cNvSpPr txBox="1"/>
          <p:nvPr/>
        </p:nvSpPr>
        <p:spPr>
          <a:xfrm>
            <a:off x="769517" y="4437112"/>
            <a:ext cx="6466780" cy="1477328"/>
          </a:xfrm>
          <a:prstGeom prst="rect">
            <a:avLst/>
          </a:prstGeom>
          <a:noFill/>
        </p:spPr>
        <p:txBody>
          <a:bodyPr wrap="square" rtlCol="0">
            <a:spAutoFit/>
          </a:bodyPr>
          <a:lstStyle/>
          <a:p>
            <a:pPr marL="285750" indent="-285750">
              <a:buFontTx/>
              <a:buChar char="-"/>
            </a:pPr>
            <a:r>
              <a:rPr lang="en-GB" dirty="0" smtClean="0"/>
              <a:t>Intervening on a mediator will break the causal relationship X and Z and the </a:t>
            </a:r>
            <a:r>
              <a:rPr lang="en-GB" dirty="0" smtClean="0"/>
              <a:t>relationship</a:t>
            </a:r>
          </a:p>
          <a:p>
            <a:endParaRPr lang="en-GB" dirty="0" smtClean="0"/>
          </a:p>
          <a:p>
            <a:r>
              <a:rPr lang="en-GB" dirty="0" smtClean="0"/>
              <a:t>Between X and Y. Z will still cause Y. But all ancestors connections through Z are broken. </a:t>
            </a:r>
            <a:endParaRPr lang="en-US" dirty="0"/>
          </a:p>
        </p:txBody>
      </p:sp>
    </p:spTree>
    <p:extLst>
      <p:ext uri="{BB962C8B-B14F-4D97-AF65-F5344CB8AC3E}">
        <p14:creationId xmlns:p14="http://schemas.microsoft.com/office/powerpoint/2010/main" val="39260742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470025"/>
          </a:xfrm>
        </p:spPr>
        <p:txBody>
          <a:bodyPr>
            <a:noAutofit/>
          </a:bodyPr>
          <a:lstStyle/>
          <a:p>
            <a:r>
              <a:rPr lang="en-US" sz="4800" dirty="0" smtClean="0"/>
              <a:t>Active ML &amp; Agency </a:t>
            </a:r>
            <a:br>
              <a:rPr lang="en-US" sz="4800" dirty="0" smtClean="0"/>
            </a:br>
            <a:r>
              <a:rPr lang="en-US" sz="4800" dirty="0" err="1" smtClean="0"/>
              <a:t>Causallity</a:t>
            </a:r>
            <a:r>
              <a:rPr lang="en-US" sz="4800" dirty="0" smtClean="0"/>
              <a:t> (Q10)</a:t>
            </a:r>
            <a:endParaRPr lang="da-DK" sz="4800" dirty="0"/>
          </a:p>
        </p:txBody>
      </p:sp>
      <p:sp>
        <p:nvSpPr>
          <p:cNvPr id="3" name="Undertitel 2"/>
          <p:cNvSpPr>
            <a:spLocks noGrp="1"/>
          </p:cNvSpPr>
          <p:nvPr>
            <p:ph type="subTitle" idx="1"/>
          </p:nvPr>
        </p:nvSpPr>
        <p:spPr>
          <a:xfrm>
            <a:off x="1115616" y="2492896"/>
            <a:ext cx="7344816" cy="1656184"/>
          </a:xfrm>
        </p:spPr>
        <p:txBody>
          <a:bodyPr>
            <a:normAutofit/>
          </a:bodyPr>
          <a:lstStyle/>
          <a:p>
            <a:r>
              <a:rPr lang="da-DK" sz="4000" b="1" dirty="0" smtClean="0">
                <a:solidFill>
                  <a:schemeClr val="bg1"/>
                </a:solidFill>
              </a:rPr>
              <a:t>Interventions &amp; </a:t>
            </a:r>
            <a:r>
              <a:rPr lang="da-DK" sz="4000" b="1" dirty="0" err="1" smtClean="0">
                <a:solidFill>
                  <a:schemeClr val="bg1"/>
                </a:solidFill>
              </a:rPr>
              <a:t>collider</a:t>
            </a:r>
            <a:endParaRPr lang="da-DK" sz="4000" dirty="0">
              <a:solidFill>
                <a:schemeClr val="bg1"/>
              </a:solidFill>
            </a:endParaRPr>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7" name="Tekstboks 6"/>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8" name="Tekstboks 7"/>
          <p:cNvSpPr txBox="1"/>
          <p:nvPr/>
        </p:nvSpPr>
        <p:spPr>
          <a:xfrm>
            <a:off x="2483768" y="5745450"/>
            <a:ext cx="4032448" cy="707886"/>
          </a:xfrm>
          <a:prstGeom prst="rect">
            <a:avLst/>
          </a:prstGeom>
          <a:noFill/>
        </p:spPr>
        <p:txBody>
          <a:bodyPr wrap="square" rtlCol="0">
            <a:spAutoFit/>
          </a:bodyPr>
          <a:lstStyle/>
          <a:p>
            <a:pPr algn="ctr"/>
            <a:r>
              <a:rPr lang="da-DK" sz="2000" dirty="0" smtClean="0"/>
              <a:t>Danmarks Tekniske Universitet </a:t>
            </a:r>
          </a:p>
          <a:p>
            <a:pPr algn="ctr"/>
            <a:r>
              <a:rPr lang="da-DK" sz="2000" dirty="0" smtClean="0"/>
              <a:t>Eksamen forår 2021</a:t>
            </a:r>
          </a:p>
        </p:txBody>
      </p:sp>
      <p:pic>
        <p:nvPicPr>
          <p:cNvPr id="9" name="Picture 6" descr="DTU Design Gu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655568"/>
            <a:ext cx="596281" cy="86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331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t>Active ML &amp; Agency (Q1)</a:t>
            </a:r>
            <a:br>
              <a:rPr lang="en-US" b="1" dirty="0" smtClean="0"/>
            </a:br>
            <a:r>
              <a:rPr lang="da-DK" sz="3600" dirty="0" err="1" smtClean="0">
                <a:solidFill>
                  <a:schemeClr val="tx1">
                    <a:lumMod val="50000"/>
                    <a:lumOff val="50000"/>
                  </a:schemeClr>
                </a:solidFill>
              </a:rPr>
              <a:t>Bayesian</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optimization</a:t>
            </a:r>
            <a:r>
              <a:rPr lang="da-DK" sz="3600" dirty="0" smtClean="0">
                <a:solidFill>
                  <a:schemeClr val="tx1">
                    <a:lumMod val="50000"/>
                    <a:lumOff val="50000"/>
                  </a:schemeClr>
                </a:solidFill>
              </a:rPr>
              <a:t> - </a:t>
            </a:r>
            <a:r>
              <a:rPr lang="da-DK" sz="3600" dirty="0" err="1" smtClean="0">
                <a:solidFill>
                  <a:schemeClr val="tx1">
                    <a:lumMod val="50000"/>
                    <a:lumOff val="50000"/>
                  </a:schemeClr>
                </a:solidFill>
              </a:rPr>
              <a:t>Gaussian</a:t>
            </a:r>
            <a:r>
              <a:rPr lang="da-DK" sz="3600" dirty="0" smtClean="0">
                <a:solidFill>
                  <a:schemeClr val="tx1">
                    <a:lumMod val="50000"/>
                    <a:lumOff val="50000"/>
                  </a:schemeClr>
                </a:solidFill>
              </a:rPr>
              <a:t> processes</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323528" y="1600201"/>
            <a:ext cx="8640960" cy="676671"/>
          </a:xfrm>
        </p:spPr>
        <p:txBody>
          <a:bodyPr/>
          <a:lstStyle/>
          <a:p>
            <a:pPr marL="0" indent="0">
              <a:buNone/>
            </a:pPr>
            <a:r>
              <a:rPr lang="en-US" dirty="0" smtClean="0"/>
              <a:t>Role of covariance functions in Gaussian processes</a:t>
            </a:r>
            <a:endParaRPr lang="da-DK" dirty="0"/>
          </a:p>
        </p:txBody>
      </p:sp>
      <p:sp>
        <p:nvSpPr>
          <p:cNvPr id="5" name="Rektangel 4"/>
          <p:cNvSpPr/>
          <p:nvPr/>
        </p:nvSpPr>
        <p:spPr>
          <a:xfrm>
            <a:off x="1835696" y="2204864"/>
            <a:ext cx="5734760" cy="9361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boks 5"/>
          <p:cNvSpPr txBox="1"/>
          <p:nvPr/>
        </p:nvSpPr>
        <p:spPr>
          <a:xfrm>
            <a:off x="1835696" y="2217638"/>
            <a:ext cx="5734760" cy="923330"/>
          </a:xfrm>
          <a:prstGeom prst="rect">
            <a:avLst/>
          </a:prstGeom>
          <a:noFill/>
        </p:spPr>
        <p:txBody>
          <a:bodyPr wrap="square" rtlCol="0">
            <a:spAutoFit/>
          </a:bodyPr>
          <a:lstStyle/>
          <a:p>
            <a:r>
              <a:rPr lang="en-US" dirty="0" smtClean="0"/>
              <a:t>For Gaussian Processes the covariance </a:t>
            </a:r>
            <a:r>
              <a:rPr lang="en-US" dirty="0"/>
              <a:t>matrix </a:t>
            </a:r>
            <a:r>
              <a:rPr lang="en-US" dirty="0" smtClean="0"/>
              <a:t>is generated pairwise on points by </a:t>
            </a:r>
            <a:r>
              <a:rPr lang="en-US" dirty="0"/>
              <a:t>evaluating a </a:t>
            </a:r>
            <a:r>
              <a:rPr lang="en-US" i="1" dirty="0"/>
              <a:t>kernel function</a:t>
            </a:r>
            <a:r>
              <a:rPr lang="en-US" dirty="0"/>
              <a:t>, </a:t>
            </a:r>
            <a:r>
              <a:rPr lang="en-US" dirty="0" smtClean="0"/>
              <a:t>and this is also </a:t>
            </a:r>
            <a:r>
              <a:rPr lang="en-US" dirty="0"/>
              <a:t>often called </a:t>
            </a:r>
            <a:r>
              <a:rPr lang="en-US" i="1" dirty="0" smtClean="0"/>
              <a:t>covariance function</a:t>
            </a:r>
            <a:r>
              <a:rPr lang="en-US" dirty="0" smtClean="0"/>
              <a:t>.</a:t>
            </a:r>
            <a:endParaRPr lang="da-DK" dirty="0"/>
          </a:p>
        </p:txBody>
      </p:sp>
      <mc:AlternateContent xmlns:mc="http://schemas.openxmlformats.org/markup-compatibility/2006" xmlns:a14="http://schemas.microsoft.com/office/drawing/2010/main">
        <mc:Choice Requires="a14">
          <p:sp>
            <p:nvSpPr>
              <p:cNvPr id="7" name="Rektangel 6"/>
              <p:cNvSpPr/>
              <p:nvPr/>
            </p:nvSpPr>
            <p:spPr>
              <a:xfrm>
                <a:off x="899592" y="3212976"/>
                <a:ext cx="7776864" cy="7922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subSup"/>
                          <m:supHide m:val="on"/>
                          <m:ctrlPr>
                            <a:rPr lang="da-DK" i="1" smtClean="0">
                              <a:latin typeface="Cambria Math"/>
                            </a:rPr>
                          </m:ctrlPr>
                        </m:naryPr>
                        <m:sub>
                          <m:r>
                            <m:rPr>
                              <m:brk m:alnAt="9"/>
                            </m:rPr>
                            <a:rPr lang="da-DK" b="0" i="1" smtClean="0">
                              <a:latin typeface="Cambria Math"/>
                            </a:rPr>
                            <m:t>𝑖</m:t>
                          </m:r>
                          <m:r>
                            <a:rPr lang="da-DK" b="0" i="1" smtClean="0">
                              <a:latin typeface="Cambria Math"/>
                            </a:rPr>
                            <m:t>,</m:t>
                          </m:r>
                          <m:r>
                            <a:rPr lang="da-DK" b="0" i="1" smtClean="0">
                              <a:latin typeface="Cambria Math"/>
                            </a:rPr>
                            <m:t>𝑗</m:t>
                          </m:r>
                        </m:sub>
                        <m:sup/>
                        <m:e/>
                      </m:nary>
                      <m:r>
                        <a:rPr lang="da-DK" i="1">
                          <a:latin typeface="Cambria Math"/>
                        </a:rPr>
                        <m:t>=</m:t>
                      </m:r>
                      <m:func>
                        <m:funcPr>
                          <m:ctrlPr>
                            <a:rPr lang="da-DK" i="1" smtClean="0">
                              <a:latin typeface="Cambria Math"/>
                            </a:rPr>
                          </m:ctrlPr>
                        </m:funcPr>
                        <m:fName>
                          <m:r>
                            <m:rPr>
                              <m:sty m:val="p"/>
                            </m:rPr>
                            <a:rPr lang="da-DK" b="0" i="0" smtClean="0">
                              <a:latin typeface="Cambria Math"/>
                            </a:rPr>
                            <m:t>Cov</m:t>
                          </m:r>
                        </m:fName>
                        <m:e>
                          <m:d>
                            <m:dPr>
                              <m:ctrlPr>
                                <a:rPr lang="da-DK" b="0" i="1" smtClean="0">
                                  <a:latin typeface="Cambria Math"/>
                                </a:rPr>
                              </m:ctrlPr>
                            </m:dPr>
                            <m:e>
                              <m:sSub>
                                <m:sSubPr>
                                  <m:ctrlPr>
                                    <a:rPr lang="da-DK" b="0" i="1" smtClean="0">
                                      <a:latin typeface="Cambria Math"/>
                                    </a:rPr>
                                  </m:ctrlPr>
                                </m:sSubPr>
                                <m:e>
                                  <m:r>
                                    <a:rPr lang="da-DK" b="0" i="1" smtClean="0">
                                      <a:latin typeface="Cambria Math"/>
                                    </a:rPr>
                                    <m:t>𝑦</m:t>
                                  </m:r>
                                </m:e>
                                <m:sub>
                                  <m:r>
                                    <a:rPr lang="da-DK" b="0" i="1" smtClean="0">
                                      <a:latin typeface="Cambria Math"/>
                                    </a:rPr>
                                    <m:t>𝑖</m:t>
                                  </m:r>
                                </m:sub>
                              </m:sSub>
                              <m:r>
                                <a:rPr lang="da-DK" b="0" i="1" smtClean="0">
                                  <a:latin typeface="Cambria Math"/>
                                </a:rPr>
                                <m:t>,</m:t>
                              </m:r>
                              <m:sSub>
                                <m:sSubPr>
                                  <m:ctrlPr>
                                    <a:rPr lang="da-DK" b="0" i="1" smtClean="0">
                                      <a:latin typeface="Cambria Math"/>
                                    </a:rPr>
                                  </m:ctrlPr>
                                </m:sSubPr>
                                <m:e>
                                  <m:r>
                                    <a:rPr lang="da-DK" b="0" i="1" smtClean="0">
                                      <a:latin typeface="Cambria Math"/>
                                    </a:rPr>
                                    <m:t>𝑦</m:t>
                                  </m:r>
                                </m:e>
                                <m:sub>
                                  <m:r>
                                    <a:rPr lang="da-DK" b="0" i="1" smtClean="0">
                                      <a:latin typeface="Cambria Math"/>
                                    </a:rPr>
                                    <m:t>𝑗</m:t>
                                  </m:r>
                                </m:sub>
                              </m:sSub>
                            </m:e>
                          </m:d>
                          <m:r>
                            <a:rPr lang="da-DK" b="0" i="1" smtClean="0">
                              <a:latin typeface="Cambria Math"/>
                            </a:rPr>
                            <m:t>=</m:t>
                          </m:r>
                          <m:r>
                            <a:rPr lang="da-DK" b="0" i="1" smtClean="0">
                              <a:latin typeface="Cambria Math"/>
                            </a:rPr>
                            <m:t>𝑘</m:t>
                          </m:r>
                          <m:d>
                            <m:dPr>
                              <m:ctrlPr>
                                <a:rPr lang="da-DK" b="0" i="1" smtClean="0">
                                  <a:latin typeface="Cambria Math"/>
                                </a:rPr>
                              </m:ctrlPr>
                            </m:dPr>
                            <m:e>
                              <m:sSub>
                                <m:sSubPr>
                                  <m:ctrlPr>
                                    <a:rPr lang="da-DK" b="0" i="1" smtClean="0">
                                      <a:latin typeface="Cambria Math"/>
                                    </a:rPr>
                                  </m:ctrlPr>
                                </m:sSubPr>
                                <m:e>
                                  <m:r>
                                    <a:rPr lang="da-DK" b="0" i="1" smtClean="0">
                                      <a:latin typeface="Cambria Math"/>
                                    </a:rPr>
                                    <m:t>𝑥</m:t>
                                  </m:r>
                                </m:e>
                                <m:sub>
                                  <m:r>
                                    <a:rPr lang="da-DK" b="0" i="1" smtClean="0">
                                      <a:latin typeface="Cambria Math"/>
                                    </a:rPr>
                                    <m:t>𝑖</m:t>
                                  </m:r>
                                </m:sub>
                              </m:sSub>
                              <m:r>
                                <a:rPr lang="da-DK" b="0" i="1" smtClean="0">
                                  <a:latin typeface="Cambria Math"/>
                                </a:rPr>
                                <m:t>,</m:t>
                              </m:r>
                              <m:sSub>
                                <m:sSubPr>
                                  <m:ctrlPr>
                                    <a:rPr lang="da-DK" b="0" i="1" smtClean="0">
                                      <a:latin typeface="Cambria Math"/>
                                    </a:rPr>
                                  </m:ctrlPr>
                                </m:sSubPr>
                                <m:e>
                                  <m:r>
                                    <a:rPr lang="da-DK" b="0" i="1" smtClean="0">
                                      <a:latin typeface="Cambria Math"/>
                                    </a:rPr>
                                    <m:t>𝑥</m:t>
                                  </m:r>
                                </m:e>
                                <m:sub>
                                  <m:r>
                                    <a:rPr lang="da-DK" b="0" i="1" smtClean="0">
                                      <a:latin typeface="Cambria Math"/>
                                    </a:rPr>
                                    <m:t>𝑗</m:t>
                                  </m:r>
                                </m:sub>
                              </m:sSub>
                            </m:e>
                          </m:d>
                          <m:r>
                            <a:rPr lang="da-DK" b="0" i="1" smtClean="0">
                              <a:latin typeface="Cambria Math"/>
                            </a:rPr>
                            <m:t>=</m:t>
                          </m:r>
                          <m:sSup>
                            <m:sSupPr>
                              <m:ctrlPr>
                                <a:rPr lang="da-DK" b="0" i="1" smtClean="0">
                                  <a:latin typeface="Cambria Math"/>
                                  <a:ea typeface="Cambria Math"/>
                                </a:rPr>
                              </m:ctrlPr>
                            </m:sSupPr>
                            <m:e>
                              <m:r>
                                <a:rPr lang="da-DK" b="0" i="1" smtClean="0">
                                  <a:latin typeface="Cambria Math"/>
                                  <a:ea typeface="Cambria Math"/>
                                </a:rPr>
                                <m:t>𝜎</m:t>
                              </m:r>
                            </m:e>
                            <m:sup>
                              <m:r>
                                <a:rPr lang="da-DK" b="0" i="1" smtClean="0">
                                  <a:latin typeface="Cambria Math"/>
                                  <a:ea typeface="Cambria Math"/>
                                </a:rPr>
                                <m:t>2</m:t>
                              </m:r>
                            </m:sup>
                          </m:sSup>
                          <m:func>
                            <m:funcPr>
                              <m:ctrlPr>
                                <a:rPr lang="da-DK" b="0" i="1" smtClean="0">
                                  <a:latin typeface="Cambria Math"/>
                                  <a:ea typeface="Cambria Math"/>
                                </a:rPr>
                              </m:ctrlPr>
                            </m:funcPr>
                            <m:fName>
                              <m:r>
                                <m:rPr>
                                  <m:sty m:val="p"/>
                                </m:rPr>
                                <a:rPr lang="da-DK" b="0" i="0" smtClean="0">
                                  <a:latin typeface="Cambria Math"/>
                                  <a:ea typeface="Cambria Math"/>
                                </a:rPr>
                                <m:t>exp</m:t>
                              </m:r>
                            </m:fName>
                            <m:e>
                              <m:d>
                                <m:dPr>
                                  <m:ctrlPr>
                                    <a:rPr lang="da-DK" b="0" i="1" smtClean="0">
                                      <a:latin typeface="Cambria Math"/>
                                      <a:ea typeface="Cambria Math"/>
                                    </a:rPr>
                                  </m:ctrlPr>
                                </m:dPr>
                                <m:e>
                                  <m:r>
                                    <a:rPr lang="da-DK" b="0" i="1" smtClean="0">
                                      <a:latin typeface="Cambria Math"/>
                                      <a:ea typeface="Cambria Math"/>
                                    </a:rPr>
                                    <m:t>−</m:t>
                                  </m:r>
                                  <m:f>
                                    <m:fPr>
                                      <m:ctrlPr>
                                        <a:rPr lang="da-DK" b="0" i="1" smtClean="0">
                                          <a:latin typeface="Cambria Math"/>
                                          <a:ea typeface="Cambria Math"/>
                                        </a:rPr>
                                      </m:ctrlPr>
                                    </m:fPr>
                                    <m:num>
                                      <m:sSup>
                                        <m:sSupPr>
                                          <m:ctrlPr>
                                            <a:rPr lang="da-DK" b="0" i="1" smtClean="0">
                                              <a:latin typeface="Cambria Math"/>
                                              <a:ea typeface="Cambria Math"/>
                                            </a:rPr>
                                          </m:ctrlPr>
                                        </m:sSupPr>
                                        <m:e>
                                          <m:d>
                                            <m:dPr>
                                              <m:begChr m:val="‖"/>
                                              <m:endChr m:val="‖"/>
                                              <m:ctrlPr>
                                                <a:rPr lang="da-DK" b="0" i="1" smtClean="0">
                                                  <a:latin typeface="Cambria Math"/>
                                                  <a:ea typeface="Cambria Math"/>
                                                </a:rPr>
                                              </m:ctrlPr>
                                            </m:dPr>
                                            <m:e>
                                              <m:sSub>
                                                <m:sSubPr>
                                                  <m:ctrlPr>
                                                    <a:rPr lang="da-DK" b="0" i="1" smtClean="0">
                                                      <a:latin typeface="Cambria Math"/>
                                                      <a:ea typeface="Cambria Math"/>
                                                    </a:rPr>
                                                  </m:ctrlPr>
                                                </m:sSubPr>
                                                <m:e>
                                                  <m:r>
                                                    <a:rPr lang="da-DK" b="0" i="1" smtClean="0">
                                                      <a:latin typeface="Cambria Math"/>
                                                      <a:ea typeface="Cambria Math"/>
                                                    </a:rPr>
                                                    <m:t>𝑥</m:t>
                                                  </m:r>
                                                </m:e>
                                                <m:sub>
                                                  <m:r>
                                                    <a:rPr lang="da-DK" b="0" i="1" smtClean="0">
                                                      <a:latin typeface="Cambria Math"/>
                                                      <a:ea typeface="Cambria Math"/>
                                                    </a:rPr>
                                                    <m:t>𝑖</m:t>
                                                  </m:r>
                                                </m:sub>
                                              </m:sSub>
                                              <m:r>
                                                <a:rPr lang="da-DK" b="0" i="1" smtClean="0">
                                                  <a:latin typeface="Cambria Math"/>
                                                  <a:ea typeface="Cambria Math"/>
                                                </a:rPr>
                                                <m:t>−</m:t>
                                              </m:r>
                                              <m:sSub>
                                                <m:sSubPr>
                                                  <m:ctrlPr>
                                                    <a:rPr lang="da-DK" b="0" i="1" smtClean="0">
                                                      <a:latin typeface="Cambria Math"/>
                                                      <a:ea typeface="Cambria Math"/>
                                                    </a:rPr>
                                                  </m:ctrlPr>
                                                </m:sSubPr>
                                                <m:e>
                                                  <m:r>
                                                    <a:rPr lang="da-DK" b="0" i="1" smtClean="0">
                                                      <a:latin typeface="Cambria Math"/>
                                                      <a:ea typeface="Cambria Math"/>
                                                    </a:rPr>
                                                    <m:t>𝑥</m:t>
                                                  </m:r>
                                                </m:e>
                                                <m:sub>
                                                  <m:r>
                                                    <a:rPr lang="da-DK" b="0" i="1" smtClean="0">
                                                      <a:latin typeface="Cambria Math"/>
                                                      <a:ea typeface="Cambria Math"/>
                                                    </a:rPr>
                                                    <m:t>𝑗</m:t>
                                                  </m:r>
                                                </m:sub>
                                              </m:sSub>
                                            </m:e>
                                          </m:d>
                                        </m:e>
                                        <m:sup>
                                          <m:r>
                                            <a:rPr lang="da-DK" b="0" i="1" smtClean="0">
                                              <a:latin typeface="Cambria Math"/>
                                              <a:ea typeface="Cambria Math"/>
                                            </a:rPr>
                                            <m:t>2</m:t>
                                          </m:r>
                                        </m:sup>
                                      </m:sSup>
                                    </m:num>
                                    <m:den>
                                      <m:r>
                                        <a:rPr lang="da-DK" b="0" i="1" smtClean="0">
                                          <a:latin typeface="Cambria Math"/>
                                          <a:ea typeface="Cambria Math"/>
                                        </a:rPr>
                                        <m:t>2</m:t>
                                      </m:r>
                                      <m:sSup>
                                        <m:sSupPr>
                                          <m:ctrlPr>
                                            <a:rPr lang="da-DK" b="0" i="1" smtClean="0">
                                              <a:latin typeface="Cambria Math"/>
                                              <a:ea typeface="Cambria Math"/>
                                            </a:rPr>
                                          </m:ctrlPr>
                                        </m:sSupPr>
                                        <m:e>
                                          <m:r>
                                            <a:rPr lang="da-DK" b="0" i="1" smtClean="0">
                                              <a:latin typeface="Cambria Math"/>
                                              <a:ea typeface="Cambria Math"/>
                                            </a:rPr>
                                            <m:t>𝑙</m:t>
                                          </m:r>
                                        </m:e>
                                        <m:sup>
                                          <m:r>
                                            <a:rPr lang="da-DK" b="0" i="1" smtClean="0">
                                              <a:latin typeface="Cambria Math"/>
                                              <a:ea typeface="Cambria Math"/>
                                            </a:rPr>
                                            <m:t>2</m:t>
                                          </m:r>
                                        </m:sup>
                                      </m:sSup>
                                    </m:den>
                                  </m:f>
                                </m:e>
                              </m:d>
                              <m:r>
                                <a:rPr lang="da-DK" b="0" i="1" smtClean="0">
                                  <a:latin typeface="Cambria Math"/>
                                  <a:ea typeface="Cambria Math"/>
                                </a:rPr>
                                <m:t>+</m:t>
                              </m:r>
                              <m:sSubSup>
                                <m:sSubSupPr>
                                  <m:ctrlPr>
                                    <a:rPr lang="da-DK" b="0" i="1" smtClean="0">
                                      <a:latin typeface="Cambria Math"/>
                                      <a:ea typeface="Cambria Math"/>
                                    </a:rPr>
                                  </m:ctrlPr>
                                </m:sSubSupPr>
                                <m:e>
                                  <m:sSub>
                                    <m:sSubPr>
                                      <m:ctrlPr>
                                        <a:rPr lang="da-DK" b="0" i="1" smtClean="0">
                                          <a:latin typeface="Cambria Math"/>
                                          <a:ea typeface="Cambria Math"/>
                                        </a:rPr>
                                      </m:ctrlPr>
                                    </m:sSubPr>
                                    <m:e>
                                      <m:r>
                                        <a:rPr lang="da-DK" b="0" i="1" smtClean="0">
                                          <a:latin typeface="Cambria Math"/>
                                          <a:ea typeface="Cambria Math"/>
                                        </a:rPr>
                                        <m:t>𝛿</m:t>
                                      </m:r>
                                    </m:e>
                                    <m:sub>
                                      <m:r>
                                        <a:rPr lang="da-DK" b="0" i="1" smtClean="0">
                                          <a:latin typeface="Cambria Math"/>
                                          <a:ea typeface="Cambria Math"/>
                                        </a:rPr>
                                        <m:t>𝑖𝑗</m:t>
                                      </m:r>
                                    </m:sub>
                                  </m:sSub>
                                  <m:r>
                                    <a:rPr lang="da-DK" i="1">
                                      <a:latin typeface="Cambria Math"/>
                                      <a:ea typeface="Cambria Math"/>
                                    </a:rPr>
                                    <m:t>𝜎</m:t>
                                  </m:r>
                                </m:e>
                                <m:sub>
                                  <m:r>
                                    <a:rPr lang="da-DK" b="0" i="1" smtClean="0">
                                      <a:latin typeface="Cambria Math"/>
                                      <a:ea typeface="Cambria Math"/>
                                    </a:rPr>
                                    <m:t>𝑛𝑜𝑖𝑠𝑒</m:t>
                                  </m:r>
                                </m:sub>
                                <m:sup>
                                  <m:r>
                                    <a:rPr lang="da-DK" i="1">
                                      <a:latin typeface="Cambria Math"/>
                                      <a:ea typeface="Cambria Math"/>
                                    </a:rPr>
                                    <m:t>2</m:t>
                                  </m:r>
                                </m:sup>
                              </m:sSubSup>
                            </m:e>
                          </m:func>
                        </m:e>
                      </m:func>
                    </m:oMath>
                  </m:oMathPara>
                </a14:m>
                <a:endParaRPr lang="da-DK" dirty="0"/>
              </a:p>
            </p:txBody>
          </p:sp>
        </mc:Choice>
        <mc:Fallback xmlns="">
          <p:sp>
            <p:nvSpPr>
              <p:cNvPr id="7" name="Rektangel 6"/>
              <p:cNvSpPr>
                <a:spLocks noRot="1" noChangeAspect="1" noMove="1" noResize="1" noEditPoints="1" noAdjustHandles="1" noChangeArrowheads="1" noChangeShapeType="1" noTextEdit="1"/>
              </p:cNvSpPr>
              <p:nvPr/>
            </p:nvSpPr>
            <p:spPr>
              <a:xfrm>
                <a:off x="899592" y="3212976"/>
                <a:ext cx="7776864" cy="792205"/>
              </a:xfrm>
              <a:prstGeom prst="rect">
                <a:avLst/>
              </a:prstGeom>
              <a:blipFill rotWithShape="1">
                <a:blip r:embed="rId2"/>
                <a:stretch>
                  <a:fillRect/>
                </a:stretch>
              </a:blipFill>
            </p:spPr>
            <p:txBody>
              <a:bodyPr/>
              <a:lstStyle/>
              <a:p>
                <a:r>
                  <a:rPr lang="da-DK">
                    <a:noFill/>
                  </a:rPr>
                  <a:t> </a:t>
                </a:r>
              </a:p>
            </p:txBody>
          </p:sp>
        </mc:Fallback>
      </mc:AlternateContent>
      <p:sp>
        <p:nvSpPr>
          <p:cNvPr id="8" name="Tekstboks 7"/>
          <p:cNvSpPr txBox="1"/>
          <p:nvPr/>
        </p:nvSpPr>
        <p:spPr>
          <a:xfrm>
            <a:off x="611561" y="4057908"/>
            <a:ext cx="8064895" cy="369332"/>
          </a:xfrm>
          <a:prstGeom prst="rect">
            <a:avLst/>
          </a:prstGeom>
          <a:noFill/>
        </p:spPr>
        <p:txBody>
          <a:bodyPr wrap="square" rtlCol="0">
            <a:spAutoFit/>
          </a:bodyPr>
          <a:lstStyle/>
          <a:p>
            <a:r>
              <a:rPr lang="en-US" b="1" dirty="0" err="1"/>
              <a:t>Lengthscale</a:t>
            </a:r>
            <a:r>
              <a:rPr lang="en-US" b="1" dirty="0"/>
              <a:t> l </a:t>
            </a:r>
            <a:r>
              <a:rPr lang="en-US" sz="1000" dirty="0"/>
              <a:t>describes how smooth a function </a:t>
            </a:r>
            <a:r>
              <a:rPr lang="en-US" sz="1000" dirty="0" smtClean="0"/>
              <a:t>is (wiggle). Determines how far out points influence the distribution of other points. </a:t>
            </a:r>
            <a:endParaRPr lang="da-DK" sz="1000" dirty="0"/>
          </a:p>
        </p:txBody>
      </p:sp>
      <mc:AlternateContent xmlns:mc="http://schemas.openxmlformats.org/markup-compatibility/2006" xmlns:a14="http://schemas.microsoft.com/office/drawing/2010/main">
        <mc:Choice Requires="a14">
          <p:sp>
            <p:nvSpPr>
              <p:cNvPr id="9" name="Tekstboks 8"/>
              <p:cNvSpPr txBox="1"/>
              <p:nvPr/>
            </p:nvSpPr>
            <p:spPr>
              <a:xfrm>
                <a:off x="611560" y="4620359"/>
                <a:ext cx="7632848" cy="529440"/>
              </a:xfrm>
              <a:prstGeom prst="rect">
                <a:avLst/>
              </a:prstGeom>
              <a:noFill/>
            </p:spPr>
            <p:txBody>
              <a:bodyPr wrap="square" rtlCol="0">
                <a:spAutoFit/>
              </a:bodyPr>
              <a:lstStyle/>
              <a:p>
                <a:r>
                  <a:rPr lang="en-US" b="1" dirty="0"/>
                  <a:t>Signal variance </a:t>
                </a:r>
                <a14:m>
                  <m:oMath xmlns:m="http://schemas.openxmlformats.org/officeDocument/2006/math">
                    <m:sSup>
                      <m:sSupPr>
                        <m:ctrlPr>
                          <a:rPr lang="da-DK" b="1" i="1">
                            <a:latin typeface="Cambria Math"/>
                            <a:ea typeface="Cambria Math"/>
                          </a:rPr>
                        </m:ctrlPr>
                      </m:sSupPr>
                      <m:e>
                        <m:r>
                          <a:rPr lang="da-DK" b="1" i="1">
                            <a:latin typeface="Cambria Math"/>
                            <a:ea typeface="Cambria Math"/>
                          </a:rPr>
                          <m:t>𝝈</m:t>
                        </m:r>
                      </m:e>
                      <m:sup>
                        <m:r>
                          <a:rPr lang="da-DK" b="1" i="1">
                            <a:latin typeface="Cambria Math"/>
                            <a:ea typeface="Cambria Math"/>
                          </a:rPr>
                          <m:t>𝟐</m:t>
                        </m:r>
                      </m:sup>
                    </m:sSup>
                  </m:oMath>
                </a14:m>
                <a:r>
                  <a:rPr lang="en-US" dirty="0"/>
                  <a:t> </a:t>
                </a:r>
                <a:r>
                  <a:rPr lang="en-US" sz="1000" dirty="0" smtClean="0"/>
                  <a:t>- is the output variance and scaling factor. </a:t>
                </a:r>
                <a:r>
                  <a:rPr lang="en-US" sz="1000" dirty="0"/>
                  <a:t>It determines variation of function values from their mean. Small value of σ2 </a:t>
                </a:r>
                <a:r>
                  <a:rPr lang="en-US" sz="1000" dirty="0" smtClean="0"/>
                  <a:t>characterize </a:t>
                </a:r>
                <a:r>
                  <a:rPr lang="en-US" sz="1000" dirty="0"/>
                  <a:t>functions that stay close to their mean </a:t>
                </a:r>
                <a:r>
                  <a:rPr lang="en-US" sz="1000" dirty="0" smtClean="0"/>
                  <a:t>value. </a:t>
                </a:r>
                <a:endParaRPr lang="da-DK" dirty="0"/>
              </a:p>
            </p:txBody>
          </p:sp>
        </mc:Choice>
        <mc:Fallback xmlns="">
          <p:sp>
            <p:nvSpPr>
              <p:cNvPr id="9" name="Tekstboks 8"/>
              <p:cNvSpPr txBox="1">
                <a:spLocks noRot="1" noChangeAspect="1" noMove="1" noResize="1" noEditPoints="1" noAdjustHandles="1" noChangeArrowheads="1" noChangeShapeType="1" noTextEdit="1"/>
              </p:cNvSpPr>
              <p:nvPr/>
            </p:nvSpPr>
            <p:spPr>
              <a:xfrm>
                <a:off x="611560" y="4620359"/>
                <a:ext cx="7632848" cy="529440"/>
              </a:xfrm>
              <a:prstGeom prst="rect">
                <a:avLst/>
              </a:prstGeom>
              <a:blipFill rotWithShape="1">
                <a:blip r:embed="rId3"/>
                <a:stretch>
                  <a:fillRect l="-639" t="-4598" b="-57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kstboks 9"/>
              <p:cNvSpPr txBox="1"/>
              <p:nvPr/>
            </p:nvSpPr>
            <p:spPr>
              <a:xfrm>
                <a:off x="611560" y="5301208"/>
                <a:ext cx="7560840" cy="389337"/>
              </a:xfrm>
              <a:prstGeom prst="rect">
                <a:avLst/>
              </a:prstGeom>
              <a:noFill/>
            </p:spPr>
            <p:txBody>
              <a:bodyPr wrap="square" rtlCol="0">
                <a:spAutoFit/>
              </a:bodyPr>
              <a:lstStyle/>
              <a:p>
                <a:r>
                  <a:rPr lang="en-US" b="1" dirty="0"/>
                  <a:t>Noise variance </a:t>
                </a:r>
                <a14:m>
                  <m:oMath xmlns:m="http://schemas.openxmlformats.org/officeDocument/2006/math">
                    <m:sSubSup>
                      <m:sSubSupPr>
                        <m:ctrlPr>
                          <a:rPr lang="da-DK" b="1" i="1">
                            <a:latin typeface="Cambria Math"/>
                            <a:ea typeface="Cambria Math"/>
                          </a:rPr>
                        </m:ctrlPr>
                      </m:sSubSupPr>
                      <m:e>
                        <m:r>
                          <a:rPr lang="da-DK" b="1" i="1">
                            <a:latin typeface="Cambria Math"/>
                            <a:ea typeface="Cambria Math"/>
                          </a:rPr>
                          <m:t>𝝈</m:t>
                        </m:r>
                      </m:e>
                      <m:sub>
                        <m:r>
                          <a:rPr lang="da-DK" b="1" i="1">
                            <a:latin typeface="Cambria Math"/>
                            <a:ea typeface="Cambria Math"/>
                          </a:rPr>
                          <m:t>𝒏𝒐𝒊𝒔𝒆</m:t>
                        </m:r>
                      </m:sub>
                      <m:sup>
                        <m:r>
                          <a:rPr lang="da-DK" b="1" i="1">
                            <a:latin typeface="Cambria Math"/>
                            <a:ea typeface="Cambria Math"/>
                          </a:rPr>
                          <m:t>𝟐</m:t>
                        </m:r>
                      </m:sup>
                    </m:sSubSup>
                  </m:oMath>
                </a14:m>
                <a:r>
                  <a:rPr lang="en-US" dirty="0"/>
                  <a:t> </a:t>
                </a:r>
                <a:r>
                  <a:rPr lang="en-US" sz="1000" dirty="0"/>
                  <a:t>is </a:t>
                </a:r>
                <a:r>
                  <a:rPr lang="en-US" sz="1000" dirty="0" smtClean="0"/>
                  <a:t>the variance of noise that apply to identical </a:t>
                </a:r>
                <a:r>
                  <a:rPr lang="en-US" sz="1000" dirty="0" err="1" smtClean="0"/>
                  <a:t>datapoints</a:t>
                </a:r>
                <a:r>
                  <a:rPr lang="en-US" sz="1000" dirty="0" smtClean="0"/>
                  <a:t>, if present. </a:t>
                </a:r>
                <a:endParaRPr lang="da-DK" sz="1000" dirty="0"/>
              </a:p>
            </p:txBody>
          </p:sp>
        </mc:Choice>
        <mc:Fallback xmlns="">
          <p:sp>
            <p:nvSpPr>
              <p:cNvPr id="10" name="Tekstboks 9"/>
              <p:cNvSpPr txBox="1">
                <a:spLocks noRot="1" noChangeAspect="1" noMove="1" noResize="1" noEditPoints="1" noAdjustHandles="1" noChangeArrowheads="1" noChangeShapeType="1" noTextEdit="1"/>
              </p:cNvSpPr>
              <p:nvPr/>
            </p:nvSpPr>
            <p:spPr>
              <a:xfrm>
                <a:off x="611560" y="5301208"/>
                <a:ext cx="7560840" cy="389337"/>
              </a:xfrm>
              <a:prstGeom prst="rect">
                <a:avLst/>
              </a:prstGeom>
              <a:blipFill rotWithShape="1">
                <a:blip r:embed="rId4"/>
                <a:stretch>
                  <a:fillRect l="-645" t="-3175" b="-25397"/>
                </a:stretch>
              </a:blipFill>
            </p:spPr>
            <p:txBody>
              <a:bodyPr/>
              <a:lstStyle/>
              <a:p>
                <a:r>
                  <a:rPr lang="en-US">
                    <a:noFill/>
                  </a:rPr>
                  <a:t> </a:t>
                </a:r>
              </a:p>
            </p:txBody>
          </p:sp>
        </mc:Fallback>
      </mc:AlternateContent>
      <p:sp>
        <p:nvSpPr>
          <p:cNvPr id="11" name="Tekstboks 10"/>
          <p:cNvSpPr txBox="1"/>
          <p:nvPr/>
        </p:nvSpPr>
        <p:spPr>
          <a:xfrm>
            <a:off x="7777420" y="2956188"/>
            <a:ext cx="1152128" cy="369332"/>
          </a:xfrm>
          <a:prstGeom prst="rect">
            <a:avLst/>
          </a:prstGeom>
          <a:noFill/>
        </p:spPr>
        <p:txBody>
          <a:bodyPr wrap="square" rtlCol="0">
            <a:spAutoFit/>
          </a:bodyPr>
          <a:lstStyle/>
          <a:p>
            <a:r>
              <a:rPr lang="da-DK" dirty="0" smtClean="0"/>
              <a:t>(18)+(19)</a:t>
            </a:r>
            <a:endParaRPr lang="da-DK" dirty="0"/>
          </a:p>
        </p:txBody>
      </p:sp>
      <p:sp>
        <p:nvSpPr>
          <p:cNvPr id="12" name="Tekstboks 11"/>
          <p:cNvSpPr txBox="1"/>
          <p:nvPr/>
        </p:nvSpPr>
        <p:spPr>
          <a:xfrm>
            <a:off x="179511" y="6278387"/>
            <a:ext cx="7920881" cy="246221"/>
          </a:xfrm>
          <a:prstGeom prst="rect">
            <a:avLst/>
          </a:prstGeom>
          <a:noFill/>
        </p:spPr>
        <p:txBody>
          <a:bodyPr wrap="square" rtlCol="0">
            <a:spAutoFit/>
          </a:bodyPr>
          <a:lstStyle/>
          <a:p>
            <a:r>
              <a:rPr lang="da-DK" sz="1000" dirty="0" err="1"/>
              <a:t>Gaussian</a:t>
            </a:r>
            <a:r>
              <a:rPr lang="da-DK" sz="1000" dirty="0"/>
              <a:t> </a:t>
            </a:r>
            <a:r>
              <a:rPr lang="da-DK" sz="1000" dirty="0" smtClean="0"/>
              <a:t>Processes  by Federico </a:t>
            </a:r>
            <a:r>
              <a:rPr lang="da-DK" sz="1000" dirty="0" err="1"/>
              <a:t>Bergamin</a:t>
            </a:r>
            <a:r>
              <a:rPr lang="da-DK" sz="1000" dirty="0"/>
              <a:t> &amp; Kristoffer H. </a:t>
            </a:r>
            <a:r>
              <a:rPr lang="da-DK" sz="1000" dirty="0" smtClean="0"/>
              <a:t>Madsen (3.4)(19)</a:t>
            </a:r>
            <a:endParaRPr lang="da-DK" sz="1000" dirty="0"/>
          </a:p>
        </p:txBody>
      </p:sp>
      <p:pic>
        <p:nvPicPr>
          <p:cNvPr id="13" name="Billed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4" name="Tekstboks 13"/>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Tree>
    <p:extLst>
      <p:ext uri="{BB962C8B-B14F-4D97-AF65-F5344CB8AC3E}">
        <p14:creationId xmlns:p14="http://schemas.microsoft.com/office/powerpoint/2010/main" val="1569520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(Q10) </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Interventions &amp; </a:t>
            </a:r>
            <a:r>
              <a:rPr lang="da-DK" sz="3600" dirty="0" err="1" smtClean="0">
                <a:solidFill>
                  <a:schemeClr val="tx1">
                    <a:lumMod val="50000"/>
                    <a:lumOff val="50000"/>
                  </a:schemeClr>
                </a:solidFill>
              </a:rPr>
              <a:t>collider</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229600" cy="1180728"/>
          </a:xfrm>
        </p:spPr>
        <p:txBody>
          <a:bodyPr/>
          <a:lstStyle/>
          <a:p>
            <a:r>
              <a:rPr lang="en-US" dirty="0" err="1"/>
              <a:t>I</a:t>
            </a:r>
            <a:r>
              <a:rPr lang="en-US" dirty="0" err="1" smtClean="0"/>
              <a:t>ow</a:t>
            </a:r>
            <a:r>
              <a:rPr lang="en-US" dirty="0" smtClean="0"/>
              <a:t> interventions are performed in randomized control trials (experiments)</a:t>
            </a:r>
            <a:endParaRPr lang="da-DK" dirty="0"/>
          </a:p>
        </p:txBody>
      </p:sp>
      <p:sp>
        <p:nvSpPr>
          <p:cNvPr id="4" name="Rektangel 3"/>
          <p:cNvSpPr/>
          <p:nvPr/>
        </p:nvSpPr>
        <p:spPr>
          <a:xfrm>
            <a:off x="1403648" y="2852936"/>
            <a:ext cx="5256584" cy="15189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1403648" y="2852936"/>
            <a:ext cx="5328592" cy="1477328"/>
          </a:xfrm>
          <a:prstGeom prst="rect">
            <a:avLst/>
          </a:prstGeom>
          <a:noFill/>
        </p:spPr>
        <p:txBody>
          <a:bodyPr wrap="square" rtlCol="0">
            <a:spAutoFit/>
          </a:bodyPr>
          <a:lstStyle/>
          <a:p>
            <a:r>
              <a:rPr lang="en-US" b="1" dirty="0"/>
              <a:t>Intervention: </a:t>
            </a:r>
            <a:r>
              <a:rPr lang="en-US" dirty="0"/>
              <a:t>An intervention is when we forcefully set a state </a:t>
            </a:r>
            <a:r>
              <a:rPr lang="en-US" dirty="0" smtClean="0"/>
              <a:t>or process </a:t>
            </a:r>
            <a:r>
              <a:rPr lang="en-US" dirty="0"/>
              <a:t>to be specifically what we want, without affecting any </a:t>
            </a:r>
            <a:r>
              <a:rPr lang="en-US" dirty="0" smtClean="0"/>
              <a:t>other part </a:t>
            </a:r>
            <a:r>
              <a:rPr lang="en-US" dirty="0"/>
              <a:t>of the causal system. We show an intervention graphically </a:t>
            </a:r>
            <a:r>
              <a:rPr lang="en-US" dirty="0" smtClean="0"/>
              <a:t>by    V    where </a:t>
            </a:r>
            <a:r>
              <a:rPr lang="en-US" dirty="0"/>
              <a:t>a variable (V) has been changed by intervention.</a:t>
            </a:r>
            <a:r>
              <a:rPr lang="en-US" dirty="0" smtClean="0"/>
              <a:t> </a:t>
            </a:r>
            <a:endParaRPr lang="da-DK" dirty="0"/>
          </a:p>
        </p:txBody>
      </p:sp>
      <p:sp>
        <p:nvSpPr>
          <p:cNvPr id="6" name="Rombe 5"/>
          <p:cNvSpPr/>
          <p:nvPr/>
        </p:nvSpPr>
        <p:spPr>
          <a:xfrm>
            <a:off x="5220072" y="3671158"/>
            <a:ext cx="432048" cy="36004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boks 6"/>
          <p:cNvSpPr txBox="1"/>
          <p:nvPr/>
        </p:nvSpPr>
        <p:spPr>
          <a:xfrm>
            <a:off x="1691681" y="6278387"/>
            <a:ext cx="5544616" cy="246221"/>
          </a:xfrm>
          <a:prstGeom prst="rect">
            <a:avLst/>
          </a:prstGeom>
          <a:noFill/>
        </p:spPr>
        <p:txBody>
          <a:bodyPr wrap="square" rtlCol="0">
            <a:spAutoFit/>
          </a:bodyPr>
          <a:lstStyle/>
          <a:p>
            <a:r>
              <a:rPr lang="en-US" sz="1000" dirty="0"/>
              <a:t>A Friendly Introduction </a:t>
            </a:r>
            <a:r>
              <a:rPr lang="en-US" sz="1000" dirty="0" smtClean="0"/>
              <a:t>to Causal Inference by </a:t>
            </a:r>
            <a:r>
              <a:rPr lang="nb-NO" sz="1000" dirty="0"/>
              <a:t>Jeppe </a:t>
            </a:r>
            <a:r>
              <a:rPr lang="nb-NO" sz="1000" dirty="0" smtClean="0"/>
              <a:t>Nørregaard, Lars </a:t>
            </a:r>
            <a:r>
              <a:rPr lang="nb-NO" sz="1000" dirty="0"/>
              <a:t>Kai Hansen </a:t>
            </a:r>
            <a:r>
              <a:rPr lang="nb-NO" sz="1000" dirty="0" smtClean="0"/>
              <a:t> (section2)</a:t>
            </a:r>
            <a:endParaRPr lang="da-DK" sz="1000" dirty="0"/>
          </a:p>
        </p:txBody>
      </p:sp>
      <p:pic>
        <p:nvPicPr>
          <p:cNvPr id="8" name="Bille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9" name="Tekstboks 8"/>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Tree>
    <p:extLst>
      <p:ext uri="{BB962C8B-B14F-4D97-AF65-F5344CB8AC3E}">
        <p14:creationId xmlns:p14="http://schemas.microsoft.com/office/powerpoint/2010/main" val="11232661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(Q10) </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Interventions &amp; </a:t>
            </a:r>
            <a:r>
              <a:rPr lang="da-DK" sz="3600" dirty="0" err="1" smtClean="0">
                <a:solidFill>
                  <a:schemeClr val="tx1">
                    <a:lumMod val="50000"/>
                    <a:lumOff val="50000"/>
                  </a:schemeClr>
                </a:solidFill>
              </a:rPr>
              <a:t>collider</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229600" cy="1180728"/>
          </a:xfrm>
        </p:spPr>
        <p:txBody>
          <a:bodyPr/>
          <a:lstStyle/>
          <a:p>
            <a:r>
              <a:rPr lang="en-US" dirty="0" smtClean="0"/>
              <a:t>How interventions are performed in randomized control trials (experiments)</a:t>
            </a:r>
            <a:endParaRPr lang="da-DK" dirty="0"/>
          </a:p>
        </p:txBody>
      </p:sp>
      <p:sp>
        <p:nvSpPr>
          <p:cNvPr id="7" name="Tekstboks 6"/>
          <p:cNvSpPr txBox="1"/>
          <p:nvPr/>
        </p:nvSpPr>
        <p:spPr>
          <a:xfrm>
            <a:off x="1691681" y="6278387"/>
            <a:ext cx="5544616" cy="246221"/>
          </a:xfrm>
          <a:prstGeom prst="rect">
            <a:avLst/>
          </a:prstGeom>
          <a:noFill/>
        </p:spPr>
        <p:txBody>
          <a:bodyPr wrap="square" rtlCol="0">
            <a:spAutoFit/>
          </a:bodyPr>
          <a:lstStyle/>
          <a:p>
            <a:r>
              <a:rPr lang="en-US" sz="1000" dirty="0"/>
              <a:t>A Friendly Introduction </a:t>
            </a:r>
            <a:r>
              <a:rPr lang="en-US" sz="1000" dirty="0" smtClean="0"/>
              <a:t>to Causal Inference by </a:t>
            </a:r>
            <a:r>
              <a:rPr lang="nb-NO" sz="1000" dirty="0"/>
              <a:t>Jeppe </a:t>
            </a:r>
            <a:r>
              <a:rPr lang="nb-NO" sz="1000" dirty="0" smtClean="0"/>
              <a:t>Nørregaard, Lars </a:t>
            </a:r>
            <a:r>
              <a:rPr lang="nb-NO" sz="1000" dirty="0"/>
              <a:t>Kai Hansen </a:t>
            </a:r>
            <a:r>
              <a:rPr lang="nb-NO" sz="1000" dirty="0" smtClean="0"/>
              <a:t> (section2)</a:t>
            </a:r>
            <a:endParaRPr lang="da-DK" sz="1000" dirty="0"/>
          </a:p>
        </p:txBody>
      </p:sp>
      <p:pic>
        <p:nvPicPr>
          <p:cNvPr id="8" name="Bille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9" name="Tekstboks 8"/>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pic>
        <p:nvPicPr>
          <p:cNvPr id="10" name="Picture 9"/>
          <p:cNvPicPr/>
          <p:nvPr/>
        </p:nvPicPr>
        <p:blipFill>
          <a:blip r:embed="rId3"/>
          <a:stretch>
            <a:fillRect/>
          </a:stretch>
        </p:blipFill>
        <p:spPr>
          <a:xfrm>
            <a:off x="1115616" y="3555558"/>
            <a:ext cx="2558415" cy="2357755"/>
          </a:xfrm>
          <a:prstGeom prst="rect">
            <a:avLst/>
          </a:prstGeom>
        </p:spPr>
      </p:pic>
      <p:sp>
        <p:nvSpPr>
          <p:cNvPr id="11" name="Rectangle 10"/>
          <p:cNvSpPr/>
          <p:nvPr/>
        </p:nvSpPr>
        <p:spPr>
          <a:xfrm>
            <a:off x="683567" y="2708920"/>
            <a:ext cx="7974529" cy="646331"/>
          </a:xfrm>
          <a:prstGeom prst="rect">
            <a:avLst/>
          </a:prstGeom>
        </p:spPr>
        <p:txBody>
          <a:bodyPr wrap="square">
            <a:spAutoFit/>
          </a:bodyPr>
          <a:lstStyle/>
          <a:p>
            <a:r>
              <a:rPr lang="en-GB" dirty="0"/>
              <a:t>Randomized control trials are extremely </a:t>
            </a:r>
            <a:r>
              <a:rPr lang="en-GB" dirty="0" smtClean="0"/>
              <a:t>important for </a:t>
            </a:r>
            <a:r>
              <a:rPr lang="en-GB" dirty="0"/>
              <a:t>scientific research as we often want to </a:t>
            </a:r>
            <a:r>
              <a:rPr lang="en-GB" dirty="0" smtClean="0"/>
              <a:t>determine </a:t>
            </a:r>
            <a:r>
              <a:rPr lang="en-GB" dirty="0" smtClean="0"/>
              <a:t>the effect that several values of a </a:t>
            </a:r>
            <a:r>
              <a:rPr lang="en-GB" dirty="0" smtClean="0"/>
              <a:t>variable </a:t>
            </a:r>
            <a:r>
              <a:rPr lang="en-GB" dirty="0" smtClean="0"/>
              <a:t>X has on Y</a:t>
            </a:r>
            <a:endParaRPr lang="en-US" dirty="0"/>
          </a:p>
        </p:txBody>
      </p:sp>
      <p:sp>
        <p:nvSpPr>
          <p:cNvPr id="13" name="Rectangle 12"/>
          <p:cNvSpPr/>
          <p:nvPr/>
        </p:nvSpPr>
        <p:spPr>
          <a:xfrm>
            <a:off x="3995936" y="3574757"/>
            <a:ext cx="3888432" cy="646331"/>
          </a:xfrm>
          <a:prstGeom prst="rect">
            <a:avLst/>
          </a:prstGeom>
        </p:spPr>
        <p:txBody>
          <a:bodyPr wrap="square">
            <a:spAutoFit/>
          </a:bodyPr>
          <a:lstStyle/>
          <a:p>
            <a:r>
              <a:rPr lang="en-GB" dirty="0" smtClean="0"/>
              <a:t>Instead we replace </a:t>
            </a:r>
            <a:r>
              <a:rPr lang="en-GB" dirty="0"/>
              <a:t>the distribution of a </a:t>
            </a:r>
            <a:r>
              <a:rPr lang="en-GB" dirty="0" smtClean="0"/>
              <a:t>variable with </a:t>
            </a:r>
            <a:r>
              <a:rPr lang="en-GB" dirty="0"/>
              <a:t>a randomized one.</a:t>
            </a:r>
            <a:endParaRPr lang="en-US" dirty="0"/>
          </a:p>
        </p:txBody>
      </p:sp>
      <p:sp>
        <p:nvSpPr>
          <p:cNvPr id="14" name="TextBox 13"/>
          <p:cNvSpPr txBox="1"/>
          <p:nvPr/>
        </p:nvSpPr>
        <p:spPr>
          <a:xfrm>
            <a:off x="3995936" y="4365104"/>
            <a:ext cx="3788409" cy="369332"/>
          </a:xfrm>
          <a:prstGeom prst="rect">
            <a:avLst/>
          </a:prstGeom>
          <a:noFill/>
        </p:spPr>
        <p:txBody>
          <a:bodyPr wrap="none" rtlCol="0">
            <a:spAutoFit/>
          </a:bodyPr>
          <a:lstStyle/>
          <a:p>
            <a:r>
              <a:rPr lang="en-GB" dirty="0" smtClean="0"/>
              <a:t>A good example is the farmer problem</a:t>
            </a:r>
            <a:endParaRPr lang="en-US" dirty="0"/>
          </a:p>
        </p:txBody>
      </p:sp>
    </p:spTree>
    <p:extLst>
      <p:ext uri="{BB962C8B-B14F-4D97-AF65-F5344CB8AC3E}">
        <p14:creationId xmlns:p14="http://schemas.microsoft.com/office/powerpoint/2010/main" val="332207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err="1" smtClean="0"/>
              <a:t>Aktiv</a:t>
            </a:r>
            <a:r>
              <a:rPr lang="en-US" b="1" dirty="0" smtClean="0"/>
              <a:t> ML &amp; Agency (Q10) </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Interventions &amp; </a:t>
            </a:r>
            <a:r>
              <a:rPr lang="da-DK" sz="3600" dirty="0" err="1" smtClean="0">
                <a:solidFill>
                  <a:schemeClr val="tx1">
                    <a:lumMod val="50000"/>
                    <a:lumOff val="50000"/>
                  </a:schemeClr>
                </a:solidFill>
              </a:rPr>
              <a:t>collider</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229600" cy="460647"/>
          </a:xfrm>
        </p:spPr>
        <p:txBody>
          <a:bodyPr>
            <a:normAutofit/>
          </a:bodyPr>
          <a:lstStyle/>
          <a:p>
            <a:pPr marL="0" indent="0">
              <a:buNone/>
            </a:pPr>
            <a:r>
              <a:rPr lang="en-US" sz="2400" dirty="0" smtClean="0"/>
              <a:t>Definition of collider and what happens when you condition on it</a:t>
            </a:r>
            <a:endParaRPr lang="da-DK" sz="2400" dirty="0"/>
          </a:p>
        </p:txBody>
      </p:sp>
      <p:sp>
        <p:nvSpPr>
          <p:cNvPr id="4" name="Rektangel 3"/>
          <p:cNvSpPr/>
          <p:nvPr/>
        </p:nvSpPr>
        <p:spPr>
          <a:xfrm>
            <a:off x="1429528" y="4005064"/>
            <a:ext cx="5734760"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1429528" y="4005064"/>
            <a:ext cx="5734760" cy="369332"/>
          </a:xfrm>
          <a:prstGeom prst="rect">
            <a:avLst/>
          </a:prstGeom>
          <a:noFill/>
        </p:spPr>
        <p:txBody>
          <a:bodyPr wrap="square" rtlCol="0">
            <a:spAutoFit/>
          </a:bodyPr>
          <a:lstStyle/>
          <a:p>
            <a:r>
              <a:rPr lang="en-US" i="1" dirty="0"/>
              <a:t>Conditioning on a collider can </a:t>
            </a:r>
            <a:r>
              <a:rPr lang="en-US" b="1" i="1" dirty="0"/>
              <a:t>create </a:t>
            </a:r>
            <a:r>
              <a:rPr lang="en-US" i="1" dirty="0" smtClean="0"/>
              <a:t>spurious correlations.</a:t>
            </a:r>
            <a:endParaRPr lang="da-DK" dirty="0"/>
          </a:p>
        </p:txBody>
      </p:sp>
      <p:sp>
        <p:nvSpPr>
          <p:cNvPr id="6" name="Rektangel 5"/>
          <p:cNvSpPr/>
          <p:nvPr/>
        </p:nvSpPr>
        <p:spPr>
          <a:xfrm>
            <a:off x="971600" y="2348880"/>
            <a:ext cx="6474643" cy="123091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boks 6"/>
          <p:cNvSpPr txBox="1"/>
          <p:nvPr/>
        </p:nvSpPr>
        <p:spPr>
          <a:xfrm>
            <a:off x="971600" y="2444696"/>
            <a:ext cx="5256584" cy="1200329"/>
          </a:xfrm>
          <a:prstGeom prst="rect">
            <a:avLst/>
          </a:prstGeom>
          <a:noFill/>
        </p:spPr>
        <p:txBody>
          <a:bodyPr wrap="square" rtlCol="0">
            <a:spAutoFit/>
          </a:bodyPr>
          <a:lstStyle/>
          <a:p>
            <a:r>
              <a:rPr lang="en-US" b="1" dirty="0"/>
              <a:t>Collider: </a:t>
            </a:r>
            <a:r>
              <a:rPr lang="en-US" dirty="0"/>
              <a:t>is composed of three causal variables, where two of </a:t>
            </a:r>
            <a:r>
              <a:rPr lang="en-US" dirty="0" smtClean="0"/>
              <a:t>them, </a:t>
            </a:r>
            <a:r>
              <a:rPr lang="en-US" i="1" dirty="0" smtClean="0"/>
              <a:t>X </a:t>
            </a:r>
            <a:r>
              <a:rPr lang="en-US" dirty="0"/>
              <a:t>and </a:t>
            </a:r>
            <a:r>
              <a:rPr lang="en-US" i="1" dirty="0"/>
              <a:t>Y </a:t>
            </a:r>
            <a:r>
              <a:rPr lang="en-US" dirty="0"/>
              <a:t>, directly cause the third one, </a:t>
            </a:r>
            <a:r>
              <a:rPr lang="en-US" i="1" dirty="0"/>
              <a:t>Z</a:t>
            </a:r>
            <a:r>
              <a:rPr lang="en-US" dirty="0"/>
              <a:t>. </a:t>
            </a:r>
            <a:r>
              <a:rPr lang="en-US" i="1" dirty="0"/>
              <a:t>Z </a:t>
            </a:r>
            <a:r>
              <a:rPr lang="en-US" dirty="0"/>
              <a:t>thus holds </a:t>
            </a:r>
            <a:r>
              <a:rPr lang="en-US" dirty="0" smtClean="0"/>
              <a:t>information about </a:t>
            </a:r>
            <a:r>
              <a:rPr lang="en-US" dirty="0"/>
              <a:t>both </a:t>
            </a:r>
            <a:r>
              <a:rPr lang="en-US" i="1" dirty="0"/>
              <a:t>X </a:t>
            </a:r>
            <a:r>
              <a:rPr lang="en-US" dirty="0"/>
              <a:t>and </a:t>
            </a:r>
            <a:r>
              <a:rPr lang="en-US" i="1" dirty="0"/>
              <a:t>Y </a:t>
            </a:r>
            <a:r>
              <a:rPr lang="en-US" dirty="0"/>
              <a:t>, while </a:t>
            </a:r>
            <a:r>
              <a:rPr lang="en-US" i="1" dirty="0"/>
              <a:t>X </a:t>
            </a:r>
            <a:r>
              <a:rPr lang="en-US" dirty="0"/>
              <a:t>and </a:t>
            </a:r>
            <a:r>
              <a:rPr lang="en-US" i="1" dirty="0"/>
              <a:t>Y </a:t>
            </a:r>
            <a:r>
              <a:rPr lang="en-US" dirty="0"/>
              <a:t>each holds some </a:t>
            </a:r>
            <a:r>
              <a:rPr lang="en-US" dirty="0" smtClean="0"/>
              <a:t>information about </a:t>
            </a:r>
            <a:r>
              <a:rPr lang="en-US" i="1" dirty="0"/>
              <a:t>Z</a:t>
            </a:r>
            <a:r>
              <a:rPr lang="en-US" dirty="0" smtClean="0"/>
              <a:t> </a:t>
            </a:r>
            <a:endParaRPr lang="da-DK" dirty="0"/>
          </a:p>
        </p:txBody>
      </p:sp>
      <p:pic>
        <p:nvPicPr>
          <p:cNvPr id="9219"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084168" y="2363342"/>
            <a:ext cx="13620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boks 8"/>
          <p:cNvSpPr txBox="1"/>
          <p:nvPr/>
        </p:nvSpPr>
        <p:spPr>
          <a:xfrm>
            <a:off x="1115615" y="6237312"/>
            <a:ext cx="4896545" cy="246221"/>
          </a:xfrm>
          <a:prstGeom prst="rect">
            <a:avLst/>
          </a:prstGeom>
          <a:noFill/>
        </p:spPr>
        <p:txBody>
          <a:bodyPr wrap="square" rtlCol="0">
            <a:spAutoFit/>
          </a:bodyPr>
          <a:lstStyle/>
          <a:p>
            <a:r>
              <a:rPr lang="en-US" sz="1000" dirty="0"/>
              <a:t>A Friendly Introduction </a:t>
            </a:r>
            <a:r>
              <a:rPr lang="en-US" sz="1000" dirty="0" smtClean="0"/>
              <a:t>to Causal Inference by </a:t>
            </a:r>
            <a:r>
              <a:rPr lang="nb-NO" sz="1000" dirty="0"/>
              <a:t>Jeppe </a:t>
            </a:r>
            <a:r>
              <a:rPr lang="nb-NO" sz="1000" dirty="0" smtClean="0"/>
              <a:t>Nørregaard, Lars </a:t>
            </a:r>
            <a:r>
              <a:rPr lang="nb-NO" sz="1000" dirty="0"/>
              <a:t>Kai Hansen </a:t>
            </a:r>
            <a:r>
              <a:rPr lang="nb-NO" sz="1000" dirty="0" smtClean="0"/>
              <a:t> (3.3)</a:t>
            </a:r>
            <a:endParaRPr lang="da-DK" sz="1000" dirty="0"/>
          </a:p>
        </p:txBody>
      </p:sp>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1" name="Tekstboks 10"/>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8" name="TextBox 7"/>
          <p:cNvSpPr txBox="1"/>
          <p:nvPr/>
        </p:nvSpPr>
        <p:spPr>
          <a:xfrm>
            <a:off x="1250192" y="3645025"/>
            <a:ext cx="6490160" cy="369332"/>
          </a:xfrm>
          <a:prstGeom prst="rect">
            <a:avLst/>
          </a:prstGeom>
          <a:noFill/>
        </p:spPr>
        <p:txBody>
          <a:bodyPr wrap="square" rtlCol="0">
            <a:spAutoFit/>
          </a:bodyPr>
          <a:lstStyle/>
          <a:p>
            <a:r>
              <a:rPr lang="en-GB" dirty="0" smtClean="0"/>
              <a:t>If we know the value of two variables we can determine the third</a:t>
            </a:r>
            <a:endParaRPr lang="en-US" dirty="0"/>
          </a:p>
        </p:txBody>
      </p:sp>
      <p:sp>
        <p:nvSpPr>
          <p:cNvPr id="12" name="TextBox 11"/>
          <p:cNvSpPr txBox="1"/>
          <p:nvPr/>
        </p:nvSpPr>
        <p:spPr>
          <a:xfrm>
            <a:off x="755576" y="4653136"/>
            <a:ext cx="8024686" cy="369332"/>
          </a:xfrm>
          <a:prstGeom prst="rect">
            <a:avLst/>
          </a:prstGeom>
          <a:noFill/>
        </p:spPr>
        <p:txBody>
          <a:bodyPr wrap="square" rtlCol="0">
            <a:spAutoFit/>
          </a:bodyPr>
          <a:lstStyle/>
          <a:p>
            <a:r>
              <a:rPr lang="en-GB" dirty="0" smtClean="0"/>
              <a:t>Illustrated if it denotes a coin toss (heads), and the value of the collider Z is </a:t>
            </a:r>
            <a:r>
              <a:rPr lang="en-GB" dirty="0" smtClean="0"/>
              <a:t>set to </a:t>
            </a:r>
            <a:r>
              <a:rPr lang="en-GB" dirty="0" smtClean="0"/>
              <a:t>1</a:t>
            </a:r>
            <a:endParaRPr lang="en-US" dirty="0"/>
          </a:p>
        </p:txBody>
      </p:sp>
    </p:spTree>
    <p:extLst>
      <p:ext uri="{BB962C8B-B14F-4D97-AF65-F5344CB8AC3E}">
        <p14:creationId xmlns:p14="http://schemas.microsoft.com/office/powerpoint/2010/main" val="15700080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470025"/>
          </a:xfrm>
        </p:spPr>
        <p:txBody>
          <a:bodyPr>
            <a:noAutofit/>
          </a:bodyPr>
          <a:lstStyle/>
          <a:p>
            <a:r>
              <a:rPr lang="en-US" sz="4800" dirty="0" smtClean="0"/>
              <a:t>Active ML &amp; Agency </a:t>
            </a:r>
            <a:br>
              <a:rPr lang="en-US" sz="4800" dirty="0" smtClean="0"/>
            </a:br>
            <a:r>
              <a:rPr lang="en-US" sz="4800" dirty="0" err="1" smtClean="0"/>
              <a:t>Causallity</a:t>
            </a:r>
            <a:r>
              <a:rPr lang="en-US" sz="4800" dirty="0" smtClean="0"/>
              <a:t> (Q11)</a:t>
            </a:r>
            <a:endParaRPr lang="da-DK" sz="4800" dirty="0"/>
          </a:p>
        </p:txBody>
      </p:sp>
      <p:sp>
        <p:nvSpPr>
          <p:cNvPr id="3" name="Undertitel 2"/>
          <p:cNvSpPr>
            <a:spLocks noGrp="1"/>
          </p:cNvSpPr>
          <p:nvPr>
            <p:ph type="subTitle" idx="1"/>
          </p:nvPr>
        </p:nvSpPr>
        <p:spPr>
          <a:xfrm>
            <a:off x="1115616" y="2492896"/>
            <a:ext cx="7344816" cy="1656184"/>
          </a:xfrm>
        </p:spPr>
        <p:txBody>
          <a:bodyPr>
            <a:normAutofit/>
          </a:bodyPr>
          <a:lstStyle/>
          <a:p>
            <a:r>
              <a:rPr lang="da-DK" sz="4000" b="1" dirty="0" err="1" smtClean="0">
                <a:solidFill>
                  <a:schemeClr val="bg1"/>
                </a:solidFill>
              </a:rPr>
              <a:t>Confounder</a:t>
            </a:r>
            <a:r>
              <a:rPr lang="da-DK" sz="4000" b="1" dirty="0" smtClean="0">
                <a:solidFill>
                  <a:schemeClr val="bg1"/>
                </a:solidFill>
              </a:rPr>
              <a:t> &amp; </a:t>
            </a:r>
            <a:r>
              <a:rPr lang="da-DK" sz="4000" b="1" dirty="0" err="1" smtClean="0">
                <a:solidFill>
                  <a:schemeClr val="bg1"/>
                </a:solidFill>
              </a:rPr>
              <a:t>counterfactuals</a:t>
            </a:r>
            <a:endParaRPr lang="da-DK" sz="4000" dirty="0">
              <a:solidFill>
                <a:schemeClr val="bg1"/>
              </a:solidFill>
            </a:endParaRPr>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7" name="Tekstboks 6"/>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8" name="Tekstboks 7"/>
          <p:cNvSpPr txBox="1"/>
          <p:nvPr/>
        </p:nvSpPr>
        <p:spPr>
          <a:xfrm>
            <a:off x="2483768" y="5745450"/>
            <a:ext cx="4032448" cy="707886"/>
          </a:xfrm>
          <a:prstGeom prst="rect">
            <a:avLst/>
          </a:prstGeom>
          <a:noFill/>
        </p:spPr>
        <p:txBody>
          <a:bodyPr wrap="square" rtlCol="0">
            <a:spAutoFit/>
          </a:bodyPr>
          <a:lstStyle/>
          <a:p>
            <a:pPr algn="ctr"/>
            <a:r>
              <a:rPr lang="da-DK" sz="2000" dirty="0" smtClean="0"/>
              <a:t>Danmarks Tekniske Universitet </a:t>
            </a:r>
          </a:p>
          <a:p>
            <a:pPr algn="ctr"/>
            <a:r>
              <a:rPr lang="da-DK" sz="2000" dirty="0" smtClean="0"/>
              <a:t>Eksamen forår 2021</a:t>
            </a:r>
          </a:p>
        </p:txBody>
      </p:sp>
      <p:pic>
        <p:nvPicPr>
          <p:cNvPr id="9" name="Picture 6" descr="DTU Design Gu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655568"/>
            <a:ext cx="596281" cy="86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4610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899592" y="2564904"/>
            <a:ext cx="6480720"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normAutofit fontScale="90000"/>
          </a:bodyPr>
          <a:lstStyle/>
          <a:p>
            <a:r>
              <a:rPr lang="en-US" b="1" dirty="0"/>
              <a:t>Active </a:t>
            </a:r>
            <a:r>
              <a:rPr lang="en-US" b="1" dirty="0" smtClean="0"/>
              <a:t>ML &amp; Agency (Q11) </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a:t>
            </a:r>
            <a:r>
              <a:rPr lang="da-DK" sz="3600" dirty="0" err="1" smtClean="0">
                <a:solidFill>
                  <a:schemeClr val="tx1">
                    <a:lumMod val="50000"/>
                    <a:lumOff val="50000"/>
                  </a:schemeClr>
                </a:solidFill>
              </a:rPr>
              <a:t>Confounder</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counterfactuals</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484785"/>
            <a:ext cx="7571184" cy="936104"/>
          </a:xfrm>
        </p:spPr>
        <p:txBody>
          <a:bodyPr>
            <a:normAutofit fontScale="92500" lnSpcReduction="10000"/>
          </a:bodyPr>
          <a:lstStyle/>
          <a:p>
            <a:pPr marL="0" indent="0">
              <a:buNone/>
            </a:pPr>
            <a:r>
              <a:rPr lang="en-US" dirty="0" smtClean="0"/>
              <a:t>Definition of confounder and what happens when you condition on it</a:t>
            </a:r>
            <a:endParaRPr lang="da-DK" dirty="0"/>
          </a:p>
        </p:txBody>
      </p:sp>
      <p:sp>
        <p:nvSpPr>
          <p:cNvPr id="4" name="Tekstboks 3"/>
          <p:cNvSpPr txBox="1"/>
          <p:nvPr/>
        </p:nvSpPr>
        <p:spPr>
          <a:xfrm>
            <a:off x="899592" y="2566645"/>
            <a:ext cx="6480720" cy="646331"/>
          </a:xfrm>
          <a:prstGeom prst="rect">
            <a:avLst/>
          </a:prstGeom>
          <a:noFill/>
          <a:effectLst>
            <a:glow rad="127000">
              <a:schemeClr val="bg1">
                <a:lumMod val="85000"/>
              </a:schemeClr>
            </a:glow>
          </a:effectLst>
        </p:spPr>
        <p:txBody>
          <a:bodyPr wrap="square" rtlCol="0">
            <a:spAutoFit/>
          </a:bodyPr>
          <a:lstStyle/>
          <a:p>
            <a:r>
              <a:rPr lang="en-US" b="1" dirty="0"/>
              <a:t>Confounder: </a:t>
            </a:r>
            <a:r>
              <a:rPr lang="en-US" dirty="0"/>
              <a:t>A confounder is a variable that influences </a:t>
            </a:r>
            <a:r>
              <a:rPr lang="en-US" dirty="0" smtClean="0"/>
              <a:t>both dependent </a:t>
            </a:r>
            <a:r>
              <a:rPr lang="en-US" dirty="0"/>
              <a:t>and independent variables in a statistical/causal analysis</a:t>
            </a:r>
            <a:r>
              <a:rPr lang="en-US" dirty="0" smtClean="0"/>
              <a:t> </a:t>
            </a:r>
            <a:endParaRPr lang="da-DK" dirty="0"/>
          </a:p>
        </p:txBody>
      </p:sp>
      <p:sp>
        <p:nvSpPr>
          <p:cNvPr id="8" name="Rektangel 7"/>
          <p:cNvSpPr/>
          <p:nvPr/>
        </p:nvSpPr>
        <p:spPr>
          <a:xfrm>
            <a:off x="1835696" y="5913276"/>
            <a:ext cx="4896544" cy="3240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boks 8"/>
          <p:cNvSpPr txBox="1"/>
          <p:nvPr/>
        </p:nvSpPr>
        <p:spPr>
          <a:xfrm>
            <a:off x="1763688" y="5867980"/>
            <a:ext cx="5067703" cy="369332"/>
          </a:xfrm>
          <a:prstGeom prst="rect">
            <a:avLst/>
          </a:prstGeom>
          <a:noFill/>
          <a:effectLst>
            <a:glow rad="127000">
              <a:schemeClr val="bg1">
                <a:lumMod val="85000"/>
              </a:schemeClr>
            </a:glow>
          </a:effectLst>
        </p:spPr>
        <p:txBody>
          <a:bodyPr wrap="square" rtlCol="0">
            <a:spAutoFit/>
          </a:bodyPr>
          <a:lstStyle/>
          <a:p>
            <a:r>
              <a:rPr lang="en-US" i="1" dirty="0"/>
              <a:t>Conditioning can solve the problem of confounders</a:t>
            </a:r>
            <a:r>
              <a:rPr lang="en-US" i="1" dirty="0" smtClean="0"/>
              <a:t>!</a:t>
            </a:r>
            <a:endParaRPr lang="da-DK"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56992"/>
            <a:ext cx="3885431" cy="170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ktangel 10"/>
          <p:cNvSpPr/>
          <p:nvPr/>
        </p:nvSpPr>
        <p:spPr>
          <a:xfrm>
            <a:off x="1160481" y="5193196"/>
            <a:ext cx="6075815" cy="3240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kstboks 11"/>
          <p:cNvSpPr txBox="1"/>
          <p:nvPr/>
        </p:nvSpPr>
        <p:spPr>
          <a:xfrm>
            <a:off x="1115616" y="5157192"/>
            <a:ext cx="6264696" cy="369332"/>
          </a:xfrm>
          <a:prstGeom prst="rect">
            <a:avLst/>
          </a:prstGeom>
          <a:noFill/>
          <a:effectLst>
            <a:glow rad="127000">
              <a:schemeClr val="bg1">
                <a:lumMod val="85000"/>
              </a:schemeClr>
            </a:glow>
          </a:effectLst>
        </p:spPr>
        <p:txBody>
          <a:bodyPr wrap="square" rtlCol="0">
            <a:spAutoFit/>
          </a:bodyPr>
          <a:lstStyle/>
          <a:p>
            <a:r>
              <a:rPr lang="da-DK" dirty="0" smtClean="0"/>
              <a:t>The </a:t>
            </a:r>
            <a:r>
              <a:rPr lang="da-DK" dirty="0" err="1" smtClean="0"/>
              <a:t>trouble</a:t>
            </a:r>
            <a:r>
              <a:rPr lang="da-DK" dirty="0" smtClean="0"/>
              <a:t> </a:t>
            </a:r>
            <a:r>
              <a:rPr lang="da-DK" dirty="0"/>
              <a:t>with </a:t>
            </a:r>
            <a:r>
              <a:rPr lang="da-DK" dirty="0" err="1"/>
              <a:t>causality</a:t>
            </a:r>
            <a:r>
              <a:rPr lang="da-DK" dirty="0" smtClean="0"/>
              <a:t> : </a:t>
            </a:r>
            <a:r>
              <a:rPr lang="en-US" i="1" dirty="0"/>
              <a:t>Correlation does not imply </a:t>
            </a:r>
            <a:r>
              <a:rPr lang="en-US" i="1" dirty="0" smtClean="0"/>
              <a:t>causation</a:t>
            </a:r>
            <a:endParaRPr lang="da-DK" dirty="0"/>
          </a:p>
        </p:txBody>
      </p:sp>
      <p:sp>
        <p:nvSpPr>
          <p:cNvPr id="13" name="Tekstboks 12"/>
          <p:cNvSpPr txBox="1"/>
          <p:nvPr/>
        </p:nvSpPr>
        <p:spPr>
          <a:xfrm>
            <a:off x="2339751" y="6278387"/>
            <a:ext cx="4896545" cy="246221"/>
          </a:xfrm>
          <a:prstGeom prst="rect">
            <a:avLst/>
          </a:prstGeom>
          <a:noFill/>
        </p:spPr>
        <p:txBody>
          <a:bodyPr wrap="square" rtlCol="0">
            <a:spAutoFit/>
          </a:bodyPr>
          <a:lstStyle/>
          <a:p>
            <a:r>
              <a:rPr lang="en-US" sz="1000" dirty="0"/>
              <a:t>A Friendly Introduction </a:t>
            </a:r>
            <a:r>
              <a:rPr lang="en-US" sz="1000" dirty="0" smtClean="0"/>
              <a:t>to Causal Inference by </a:t>
            </a:r>
            <a:r>
              <a:rPr lang="nb-NO" sz="1000" dirty="0"/>
              <a:t>Jeppe </a:t>
            </a:r>
            <a:r>
              <a:rPr lang="nb-NO" sz="1000" dirty="0" smtClean="0"/>
              <a:t>Nørregaard, Lars </a:t>
            </a:r>
            <a:r>
              <a:rPr lang="nb-NO" sz="1000" dirty="0"/>
              <a:t>Kai Hansen </a:t>
            </a:r>
            <a:r>
              <a:rPr lang="nb-NO" sz="1000" dirty="0" smtClean="0"/>
              <a:t> (1.3)</a:t>
            </a:r>
            <a:endParaRPr lang="da-DK" sz="1000" dirty="0"/>
          </a:p>
        </p:txBody>
      </p:sp>
      <p:pic>
        <p:nvPicPr>
          <p:cNvPr id="14" name="Bille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5" name="Tekstboks 14"/>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424543"/>
            <a:ext cx="1769785" cy="157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43330" y="5549923"/>
            <a:ext cx="4428264" cy="369332"/>
          </a:xfrm>
          <a:prstGeom prst="rect">
            <a:avLst/>
          </a:prstGeom>
          <a:noFill/>
        </p:spPr>
        <p:txBody>
          <a:bodyPr wrap="none" rtlCol="0">
            <a:spAutoFit/>
          </a:bodyPr>
          <a:lstStyle/>
          <a:p>
            <a:r>
              <a:rPr lang="en-GB" dirty="0" smtClean="0"/>
              <a:t>Confounders can create spurious correlations</a:t>
            </a:r>
            <a:endParaRPr lang="en-US" dirty="0"/>
          </a:p>
        </p:txBody>
      </p:sp>
    </p:spTree>
    <p:extLst>
      <p:ext uri="{BB962C8B-B14F-4D97-AF65-F5344CB8AC3E}">
        <p14:creationId xmlns:p14="http://schemas.microsoft.com/office/powerpoint/2010/main" val="14034733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(Q11) </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a:t>
            </a:r>
            <a:r>
              <a:rPr lang="da-DK" sz="3600" dirty="0" err="1" smtClean="0">
                <a:solidFill>
                  <a:schemeClr val="tx1">
                    <a:lumMod val="50000"/>
                    <a:lumOff val="50000"/>
                  </a:schemeClr>
                </a:solidFill>
              </a:rPr>
              <a:t>Confounder</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counterfactuals</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484785"/>
            <a:ext cx="7571184" cy="936104"/>
          </a:xfrm>
        </p:spPr>
        <p:txBody>
          <a:bodyPr>
            <a:normAutofit/>
          </a:bodyPr>
          <a:lstStyle/>
          <a:p>
            <a:pPr marL="0" indent="0">
              <a:buNone/>
            </a:pPr>
            <a:r>
              <a:rPr lang="en-GB" dirty="0"/>
              <a:t>Explain the concept of counterfactuals</a:t>
            </a:r>
            <a:endParaRPr lang="da-DK" dirty="0"/>
          </a:p>
        </p:txBody>
      </p:sp>
      <p:sp>
        <p:nvSpPr>
          <p:cNvPr id="13" name="Tekstboks 12"/>
          <p:cNvSpPr txBox="1"/>
          <p:nvPr/>
        </p:nvSpPr>
        <p:spPr>
          <a:xfrm>
            <a:off x="2339751" y="6278387"/>
            <a:ext cx="4896545" cy="246221"/>
          </a:xfrm>
          <a:prstGeom prst="rect">
            <a:avLst/>
          </a:prstGeom>
          <a:noFill/>
        </p:spPr>
        <p:txBody>
          <a:bodyPr wrap="square" rtlCol="0">
            <a:spAutoFit/>
          </a:bodyPr>
          <a:lstStyle/>
          <a:p>
            <a:r>
              <a:rPr lang="en-US" sz="1000" dirty="0"/>
              <a:t>A Friendly Introduction </a:t>
            </a:r>
            <a:r>
              <a:rPr lang="en-US" sz="1000" dirty="0" smtClean="0"/>
              <a:t>to Causal Inference by </a:t>
            </a:r>
            <a:r>
              <a:rPr lang="nb-NO" sz="1000" dirty="0"/>
              <a:t>Jeppe </a:t>
            </a:r>
            <a:r>
              <a:rPr lang="nb-NO" sz="1000" dirty="0" smtClean="0"/>
              <a:t>Nørregaard, Lars </a:t>
            </a:r>
            <a:r>
              <a:rPr lang="nb-NO" sz="1000" dirty="0"/>
              <a:t>Kai Hansen </a:t>
            </a:r>
            <a:r>
              <a:rPr lang="nb-NO" sz="1000" dirty="0" smtClean="0"/>
              <a:t> (1.3)</a:t>
            </a:r>
            <a:endParaRPr lang="da-DK" sz="1000" dirty="0"/>
          </a:p>
        </p:txBody>
      </p:sp>
      <p:pic>
        <p:nvPicPr>
          <p:cNvPr id="14" name="Billed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5" name="Tekstboks 14"/>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7" name="Rectangle 6"/>
          <p:cNvSpPr/>
          <p:nvPr/>
        </p:nvSpPr>
        <p:spPr>
          <a:xfrm>
            <a:off x="539551" y="2204864"/>
            <a:ext cx="8118545" cy="923330"/>
          </a:xfrm>
          <a:prstGeom prst="rect">
            <a:avLst/>
          </a:prstGeom>
        </p:spPr>
        <p:txBody>
          <a:bodyPr wrap="square">
            <a:spAutoFit/>
          </a:bodyPr>
          <a:lstStyle/>
          <a:p>
            <a:r>
              <a:rPr lang="en-GB" dirty="0"/>
              <a:t>Counterfactual</a:t>
            </a:r>
            <a:r>
              <a:rPr lang="en-GB" dirty="0" smtClean="0"/>
              <a:t>: A </a:t>
            </a:r>
            <a:r>
              <a:rPr lang="en-GB" dirty="0"/>
              <a:t>counterfactual questions is one where we seek information about </a:t>
            </a:r>
            <a:r>
              <a:rPr lang="en-GB" dirty="0" smtClean="0"/>
              <a:t>how the </a:t>
            </a:r>
            <a:r>
              <a:rPr lang="en-GB" dirty="0"/>
              <a:t>world would have been different given some specific change. E.g. in a situation </a:t>
            </a:r>
            <a:r>
              <a:rPr lang="en-GB" dirty="0" smtClean="0"/>
              <a:t>where X did happen</a:t>
            </a:r>
            <a:r>
              <a:rPr lang="en-GB" dirty="0"/>
              <a:t>, what if X </a:t>
            </a:r>
            <a:r>
              <a:rPr lang="en-GB" dirty="0" smtClean="0"/>
              <a:t>had not happened</a:t>
            </a:r>
            <a:endParaRPr lang="en-US" dirty="0"/>
          </a:p>
        </p:txBody>
      </p:sp>
      <p:sp>
        <p:nvSpPr>
          <p:cNvPr id="10" name="Rectangle 9"/>
          <p:cNvSpPr/>
          <p:nvPr/>
        </p:nvSpPr>
        <p:spPr>
          <a:xfrm>
            <a:off x="539551" y="3212976"/>
            <a:ext cx="7995384" cy="646331"/>
          </a:xfrm>
          <a:prstGeom prst="rect">
            <a:avLst/>
          </a:prstGeom>
        </p:spPr>
        <p:txBody>
          <a:bodyPr wrap="square">
            <a:spAutoFit/>
          </a:bodyPr>
          <a:lstStyle/>
          <a:p>
            <a:r>
              <a:rPr lang="en-GB" dirty="0"/>
              <a:t>Counterfactuals thus allow us to hypothesize about alternative outcomes. E.g. </a:t>
            </a:r>
            <a:r>
              <a:rPr lang="en-GB" dirty="0" smtClean="0"/>
              <a:t>counterfactual </a:t>
            </a:r>
            <a:r>
              <a:rPr lang="en-GB" dirty="0"/>
              <a:t>Party Time example in note 10.2</a:t>
            </a:r>
            <a:endParaRPr lang="en-US" dirty="0"/>
          </a:p>
        </p:txBody>
      </p:sp>
    </p:spTree>
    <p:extLst>
      <p:ext uri="{BB962C8B-B14F-4D97-AF65-F5344CB8AC3E}">
        <p14:creationId xmlns:p14="http://schemas.microsoft.com/office/powerpoint/2010/main" val="31172813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470025"/>
          </a:xfrm>
        </p:spPr>
        <p:txBody>
          <a:bodyPr>
            <a:noAutofit/>
          </a:bodyPr>
          <a:lstStyle/>
          <a:p>
            <a:r>
              <a:rPr lang="en-US" sz="4800" dirty="0" smtClean="0"/>
              <a:t>Active ML &amp; Agency </a:t>
            </a:r>
            <a:br>
              <a:rPr lang="en-US" sz="4800" dirty="0" smtClean="0"/>
            </a:br>
            <a:r>
              <a:rPr lang="en-US" sz="4800" dirty="0" err="1" smtClean="0"/>
              <a:t>Causallity</a:t>
            </a:r>
            <a:r>
              <a:rPr lang="en-US" sz="4800" dirty="0" smtClean="0"/>
              <a:t> (Q12)</a:t>
            </a:r>
            <a:endParaRPr lang="da-DK" sz="4800" dirty="0"/>
          </a:p>
        </p:txBody>
      </p:sp>
      <p:sp>
        <p:nvSpPr>
          <p:cNvPr id="3" name="Undertitel 2"/>
          <p:cNvSpPr>
            <a:spLocks noGrp="1"/>
          </p:cNvSpPr>
          <p:nvPr>
            <p:ph type="subTitle" idx="1"/>
          </p:nvPr>
        </p:nvSpPr>
        <p:spPr>
          <a:xfrm>
            <a:off x="1115616" y="2492896"/>
            <a:ext cx="7344816" cy="1656184"/>
          </a:xfrm>
        </p:spPr>
        <p:txBody>
          <a:bodyPr>
            <a:normAutofit/>
          </a:bodyPr>
          <a:lstStyle/>
          <a:p>
            <a:r>
              <a:rPr lang="da-DK" sz="4000" b="1" dirty="0" smtClean="0"/>
              <a:t> </a:t>
            </a:r>
            <a:r>
              <a:rPr lang="da-DK" sz="4000" b="1" dirty="0" err="1">
                <a:solidFill>
                  <a:schemeClr val="bg1"/>
                </a:solidFill>
              </a:rPr>
              <a:t>C</a:t>
            </a:r>
            <a:r>
              <a:rPr lang="da-DK" sz="4000" b="1" dirty="0" err="1" smtClean="0">
                <a:solidFill>
                  <a:schemeClr val="bg1"/>
                </a:solidFill>
              </a:rPr>
              <a:t>ausal</a:t>
            </a:r>
            <a:r>
              <a:rPr lang="da-DK" sz="4000" b="1" dirty="0" smtClean="0">
                <a:solidFill>
                  <a:schemeClr val="bg1"/>
                </a:solidFill>
              </a:rPr>
              <a:t> model &amp; </a:t>
            </a:r>
            <a:r>
              <a:rPr lang="da-DK" sz="4000" b="1" dirty="0" err="1" smtClean="0">
                <a:solidFill>
                  <a:schemeClr val="bg1"/>
                </a:solidFill>
              </a:rPr>
              <a:t>mediator</a:t>
            </a:r>
            <a:r>
              <a:rPr lang="da-DK" sz="4000" b="1" dirty="0" smtClean="0">
                <a:solidFill>
                  <a:schemeClr val="bg1"/>
                </a:solidFill>
              </a:rPr>
              <a:t> </a:t>
            </a:r>
            <a:r>
              <a:rPr lang="da-DK" sz="4000" b="1" dirty="0" err="1" smtClean="0">
                <a:solidFill>
                  <a:schemeClr val="bg1"/>
                </a:solidFill>
              </a:rPr>
              <a:t>conditioning</a:t>
            </a:r>
            <a:endParaRPr lang="da-DK" sz="4000" dirty="0">
              <a:solidFill>
                <a:schemeClr val="bg1"/>
              </a:solidFill>
            </a:endParaRPr>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7" name="Tekstboks 6"/>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8" name="Tekstboks 7"/>
          <p:cNvSpPr txBox="1"/>
          <p:nvPr/>
        </p:nvSpPr>
        <p:spPr>
          <a:xfrm>
            <a:off x="2483768" y="5745450"/>
            <a:ext cx="4032448" cy="707886"/>
          </a:xfrm>
          <a:prstGeom prst="rect">
            <a:avLst/>
          </a:prstGeom>
          <a:noFill/>
        </p:spPr>
        <p:txBody>
          <a:bodyPr wrap="square" rtlCol="0">
            <a:spAutoFit/>
          </a:bodyPr>
          <a:lstStyle/>
          <a:p>
            <a:pPr algn="ctr"/>
            <a:r>
              <a:rPr lang="da-DK" sz="2000" dirty="0" smtClean="0"/>
              <a:t>Danmarks Tekniske Universitet </a:t>
            </a:r>
          </a:p>
          <a:p>
            <a:pPr algn="ctr"/>
            <a:r>
              <a:rPr lang="da-DK" sz="2000" dirty="0" smtClean="0"/>
              <a:t>Eksamen forår 2021</a:t>
            </a:r>
          </a:p>
        </p:txBody>
      </p:sp>
      <p:pic>
        <p:nvPicPr>
          <p:cNvPr id="9" name="Picture 6" descr="DTU Design Gu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655568"/>
            <a:ext cx="596281" cy="86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96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(Q12) </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model &amp; </a:t>
            </a:r>
            <a:r>
              <a:rPr lang="da-DK" sz="3600" dirty="0" err="1" smtClean="0">
                <a:solidFill>
                  <a:schemeClr val="tx1">
                    <a:lumMod val="50000"/>
                    <a:lumOff val="50000"/>
                  </a:schemeClr>
                </a:solidFill>
              </a:rPr>
              <a:t>mediator</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conditioning</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611560" y="1484784"/>
            <a:ext cx="8064896" cy="516973"/>
          </a:xfrm>
        </p:spPr>
        <p:txBody>
          <a:bodyPr>
            <a:normAutofit fontScale="92500" lnSpcReduction="10000"/>
          </a:bodyPr>
          <a:lstStyle/>
          <a:p>
            <a:pPr marL="0" indent="0">
              <a:buNone/>
            </a:pPr>
            <a:r>
              <a:rPr lang="en-US" dirty="0" smtClean="0"/>
              <a:t>Causal model not addressed with predictive model</a:t>
            </a:r>
            <a:endParaRPr lang="da-DK" dirty="0"/>
          </a:p>
        </p:txBody>
      </p:sp>
      <p:sp>
        <p:nvSpPr>
          <p:cNvPr id="7" name="Tekstboks 6"/>
          <p:cNvSpPr txBox="1"/>
          <p:nvPr/>
        </p:nvSpPr>
        <p:spPr>
          <a:xfrm>
            <a:off x="395536" y="3284984"/>
            <a:ext cx="8166495" cy="646331"/>
          </a:xfrm>
          <a:prstGeom prst="rect">
            <a:avLst/>
          </a:prstGeom>
          <a:noFill/>
        </p:spPr>
        <p:txBody>
          <a:bodyPr wrap="square" rtlCol="0">
            <a:spAutoFit/>
          </a:bodyPr>
          <a:lstStyle/>
          <a:p>
            <a:r>
              <a:rPr lang="da-DK" dirty="0" smtClean="0"/>
              <a:t>For </a:t>
            </a:r>
            <a:r>
              <a:rPr lang="da-DK" dirty="0" err="1" smtClean="0"/>
              <a:t>instance</a:t>
            </a:r>
            <a:r>
              <a:rPr lang="da-DK" dirty="0" smtClean="0"/>
              <a:t>, </a:t>
            </a:r>
            <a:r>
              <a:rPr lang="da-DK" dirty="0"/>
              <a:t>i</a:t>
            </a:r>
            <a:r>
              <a:rPr lang="da-DK" dirty="0" smtClean="0"/>
              <a:t>t is </a:t>
            </a:r>
            <a:r>
              <a:rPr lang="da-DK" dirty="0" err="1" smtClean="0"/>
              <a:t>possible</a:t>
            </a:r>
            <a:r>
              <a:rPr lang="da-DK" dirty="0" smtClean="0"/>
              <a:t> to model and </a:t>
            </a:r>
            <a:r>
              <a:rPr lang="da-DK" dirty="0" err="1" smtClean="0"/>
              <a:t>address</a:t>
            </a:r>
            <a:r>
              <a:rPr lang="da-DK" dirty="0" smtClean="0"/>
              <a:t> </a:t>
            </a:r>
            <a:r>
              <a:rPr lang="da-DK" dirty="0" err="1" smtClean="0"/>
              <a:t>confounders</a:t>
            </a:r>
            <a:r>
              <a:rPr lang="da-DK" dirty="0" smtClean="0"/>
              <a:t>, </a:t>
            </a:r>
            <a:r>
              <a:rPr lang="da-DK" dirty="0" err="1" smtClean="0"/>
              <a:t>which</a:t>
            </a:r>
            <a:r>
              <a:rPr lang="da-DK" dirty="0" smtClean="0"/>
              <a:t> </a:t>
            </a:r>
            <a:r>
              <a:rPr lang="da-DK" dirty="0" err="1" smtClean="0"/>
              <a:t>can</a:t>
            </a:r>
            <a:r>
              <a:rPr lang="da-DK" dirty="0" smtClean="0"/>
              <a:t> </a:t>
            </a:r>
            <a:r>
              <a:rPr lang="da-DK" dirty="0" err="1" smtClean="0"/>
              <a:t>otherwise</a:t>
            </a:r>
            <a:r>
              <a:rPr lang="da-DK" dirty="0" smtClean="0"/>
              <a:t> </a:t>
            </a:r>
            <a:r>
              <a:rPr lang="da-DK" dirty="0" err="1" smtClean="0"/>
              <a:t>create</a:t>
            </a:r>
            <a:r>
              <a:rPr lang="da-DK" dirty="0" smtClean="0"/>
              <a:t> </a:t>
            </a:r>
            <a:r>
              <a:rPr lang="da-DK" dirty="0" err="1" smtClean="0"/>
              <a:t>spurious</a:t>
            </a:r>
            <a:r>
              <a:rPr lang="da-DK" dirty="0" smtClean="0"/>
              <a:t> </a:t>
            </a:r>
            <a:r>
              <a:rPr lang="da-DK" dirty="0" err="1" smtClean="0"/>
              <a:t>correlations</a:t>
            </a:r>
            <a:r>
              <a:rPr lang="da-DK" dirty="0" smtClean="0"/>
              <a:t>  </a:t>
            </a:r>
            <a:endParaRPr lang="da-DK" dirty="0"/>
          </a:p>
        </p:txBody>
      </p:sp>
      <p:sp>
        <p:nvSpPr>
          <p:cNvPr id="8" name="Tekstboks 7"/>
          <p:cNvSpPr txBox="1"/>
          <p:nvPr/>
        </p:nvSpPr>
        <p:spPr>
          <a:xfrm>
            <a:off x="323528" y="6279123"/>
            <a:ext cx="6886888" cy="246221"/>
          </a:xfrm>
          <a:prstGeom prst="rect">
            <a:avLst/>
          </a:prstGeom>
          <a:noFill/>
        </p:spPr>
        <p:txBody>
          <a:bodyPr wrap="square" rtlCol="0">
            <a:spAutoFit/>
          </a:bodyPr>
          <a:lstStyle/>
          <a:p>
            <a:r>
              <a:rPr lang="en-US" sz="1000" dirty="0"/>
              <a:t>https://towardsdatascience.com/be-careful-when-interpreting-predictive-models-in-search-of-causal-insights-e68626e664b6</a:t>
            </a:r>
            <a:endParaRPr lang="da-DK" sz="1000" dirty="0"/>
          </a:p>
        </p:txBody>
      </p:sp>
      <p:sp>
        <p:nvSpPr>
          <p:cNvPr id="10" name="Tekstboks 9"/>
          <p:cNvSpPr txBox="1"/>
          <p:nvPr/>
        </p:nvSpPr>
        <p:spPr>
          <a:xfrm>
            <a:off x="323528" y="6063099"/>
            <a:ext cx="5904657" cy="246221"/>
          </a:xfrm>
          <a:prstGeom prst="rect">
            <a:avLst/>
          </a:prstGeom>
          <a:noFill/>
        </p:spPr>
        <p:txBody>
          <a:bodyPr wrap="square" rtlCol="0">
            <a:spAutoFit/>
          </a:bodyPr>
          <a:lstStyle/>
          <a:p>
            <a:r>
              <a:rPr lang="en-US" sz="1000" dirty="0"/>
              <a:t>A Friendly Introduction </a:t>
            </a:r>
            <a:r>
              <a:rPr lang="en-US" sz="1000" dirty="0" smtClean="0"/>
              <a:t>to Causal Inference by </a:t>
            </a:r>
            <a:r>
              <a:rPr lang="nb-NO" sz="1000" dirty="0"/>
              <a:t>Jeppe </a:t>
            </a:r>
            <a:r>
              <a:rPr lang="nb-NO" sz="1000" dirty="0" smtClean="0"/>
              <a:t>Nørregaard, Lars </a:t>
            </a:r>
            <a:r>
              <a:rPr lang="nb-NO" sz="1000" dirty="0"/>
              <a:t>Kai Hansen </a:t>
            </a:r>
            <a:r>
              <a:rPr lang="nb-NO" sz="1000" dirty="0" smtClean="0"/>
              <a:t> (1.3)</a:t>
            </a:r>
            <a:endParaRPr lang="da-DK" sz="1000" dirty="0"/>
          </a:p>
        </p:txBody>
      </p:sp>
      <p:sp>
        <p:nvSpPr>
          <p:cNvPr id="13" name="Rektangel 12"/>
          <p:cNvSpPr/>
          <p:nvPr/>
        </p:nvSpPr>
        <p:spPr>
          <a:xfrm>
            <a:off x="728835" y="4005064"/>
            <a:ext cx="6480720"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kstboks 13"/>
          <p:cNvSpPr txBox="1"/>
          <p:nvPr/>
        </p:nvSpPr>
        <p:spPr>
          <a:xfrm>
            <a:off x="728835" y="4006805"/>
            <a:ext cx="6480720" cy="646331"/>
          </a:xfrm>
          <a:prstGeom prst="rect">
            <a:avLst/>
          </a:prstGeom>
          <a:noFill/>
          <a:effectLst>
            <a:glow rad="127000">
              <a:schemeClr val="bg1">
                <a:lumMod val="85000"/>
              </a:schemeClr>
            </a:glow>
          </a:effectLst>
        </p:spPr>
        <p:txBody>
          <a:bodyPr wrap="square" rtlCol="0">
            <a:spAutoFit/>
          </a:bodyPr>
          <a:lstStyle/>
          <a:p>
            <a:r>
              <a:rPr lang="en-US" b="1" dirty="0"/>
              <a:t>Confounder: </a:t>
            </a:r>
            <a:r>
              <a:rPr lang="en-US" dirty="0"/>
              <a:t>A confounder is a variable that influences </a:t>
            </a:r>
            <a:r>
              <a:rPr lang="en-US" dirty="0" smtClean="0"/>
              <a:t>both dependent </a:t>
            </a:r>
            <a:r>
              <a:rPr lang="en-US" dirty="0"/>
              <a:t>and independent variables in a statistical/causal analysis</a:t>
            </a:r>
            <a:r>
              <a:rPr lang="en-US" dirty="0" smtClean="0"/>
              <a:t> </a:t>
            </a:r>
            <a:endParaRPr lang="da-DK" dirty="0"/>
          </a:p>
        </p:txBody>
      </p:sp>
      <p:pic>
        <p:nvPicPr>
          <p:cNvPr id="11" name="Bille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2" name="Tekstboks 11"/>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4" name="Rectangle 3"/>
          <p:cNvSpPr/>
          <p:nvPr/>
        </p:nvSpPr>
        <p:spPr>
          <a:xfrm>
            <a:off x="395536" y="2060848"/>
            <a:ext cx="8496944" cy="646331"/>
          </a:xfrm>
          <a:prstGeom prst="rect">
            <a:avLst/>
          </a:prstGeom>
        </p:spPr>
        <p:txBody>
          <a:bodyPr wrap="square">
            <a:spAutoFit/>
          </a:bodyPr>
          <a:lstStyle/>
          <a:p>
            <a:r>
              <a:rPr lang="en-GB" dirty="0" smtClean="0"/>
              <a:t>Predictive models simply </a:t>
            </a:r>
            <a:r>
              <a:rPr lang="en-GB" dirty="0"/>
              <a:t>allow us to predict the values of variables when knowing </a:t>
            </a:r>
            <a:r>
              <a:rPr lang="en-GB" dirty="0" smtClean="0"/>
              <a:t>the values </a:t>
            </a:r>
            <a:r>
              <a:rPr lang="en-GB" dirty="0"/>
              <a:t>of other variables, not knowing the causal relationships between the variables.</a:t>
            </a:r>
            <a:endParaRPr lang="en-US" dirty="0"/>
          </a:p>
        </p:txBody>
      </p:sp>
      <p:sp>
        <p:nvSpPr>
          <p:cNvPr id="6" name="Rectangle 5"/>
          <p:cNvSpPr/>
          <p:nvPr/>
        </p:nvSpPr>
        <p:spPr>
          <a:xfrm>
            <a:off x="395536" y="2707179"/>
            <a:ext cx="8016795" cy="646331"/>
          </a:xfrm>
          <a:prstGeom prst="rect">
            <a:avLst/>
          </a:prstGeom>
        </p:spPr>
        <p:txBody>
          <a:bodyPr wrap="square">
            <a:spAutoFit/>
          </a:bodyPr>
          <a:lstStyle/>
          <a:p>
            <a:r>
              <a:rPr lang="en-GB" dirty="0" smtClean="0"/>
              <a:t>Causal models enables </a:t>
            </a:r>
            <a:r>
              <a:rPr lang="en-GB" dirty="0"/>
              <a:t>us to infer the actual causal relationships between variables </a:t>
            </a:r>
            <a:r>
              <a:rPr lang="en-GB" dirty="0" smtClean="0"/>
              <a:t>in a </a:t>
            </a:r>
            <a:r>
              <a:rPr lang="en-GB" dirty="0"/>
              <a:t>system.</a:t>
            </a:r>
            <a:endParaRPr lang="en-US" dirty="0"/>
          </a:p>
        </p:txBody>
      </p:sp>
      <p:sp>
        <p:nvSpPr>
          <p:cNvPr id="16" name="TextBox 15"/>
          <p:cNvSpPr txBox="1"/>
          <p:nvPr/>
        </p:nvSpPr>
        <p:spPr>
          <a:xfrm>
            <a:off x="403860" y="4941168"/>
            <a:ext cx="3376052" cy="369332"/>
          </a:xfrm>
          <a:prstGeom prst="rect">
            <a:avLst/>
          </a:prstGeom>
          <a:noFill/>
        </p:spPr>
        <p:txBody>
          <a:bodyPr wrap="none" rtlCol="0">
            <a:spAutoFit/>
          </a:bodyPr>
          <a:lstStyle/>
          <a:p>
            <a:r>
              <a:rPr lang="en-GB" dirty="0" smtClean="0"/>
              <a:t>Also possible to model a mediator</a:t>
            </a:r>
            <a:endParaRPr lang="en-US" dirty="0"/>
          </a:p>
        </p:txBody>
      </p:sp>
      <p:sp>
        <p:nvSpPr>
          <p:cNvPr id="18" name="TextBox 17"/>
          <p:cNvSpPr txBox="1"/>
          <p:nvPr/>
        </p:nvSpPr>
        <p:spPr>
          <a:xfrm>
            <a:off x="388947" y="5341731"/>
            <a:ext cx="5191165" cy="369332"/>
          </a:xfrm>
          <a:prstGeom prst="rect">
            <a:avLst/>
          </a:prstGeom>
          <a:noFill/>
        </p:spPr>
        <p:txBody>
          <a:bodyPr wrap="none" rtlCol="0">
            <a:spAutoFit/>
          </a:bodyPr>
          <a:lstStyle/>
          <a:p>
            <a:r>
              <a:rPr lang="en-GB" dirty="0" smtClean="0"/>
              <a:t>In general a predictive model does not explain causes</a:t>
            </a:r>
            <a:endParaRPr lang="en-US" dirty="0"/>
          </a:p>
        </p:txBody>
      </p:sp>
    </p:spTree>
    <p:extLst>
      <p:ext uri="{BB962C8B-B14F-4D97-AF65-F5344CB8AC3E}">
        <p14:creationId xmlns:p14="http://schemas.microsoft.com/office/powerpoint/2010/main" val="29386515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(Q12) </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model &amp; </a:t>
            </a:r>
            <a:r>
              <a:rPr lang="da-DK" sz="3600" dirty="0" err="1" smtClean="0">
                <a:solidFill>
                  <a:schemeClr val="tx1">
                    <a:lumMod val="50000"/>
                    <a:lumOff val="50000"/>
                  </a:schemeClr>
                </a:solidFill>
              </a:rPr>
              <a:t>mediator</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conditioning</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229600" cy="820688"/>
          </a:xfrm>
        </p:spPr>
        <p:txBody>
          <a:bodyPr/>
          <a:lstStyle/>
          <a:p>
            <a:r>
              <a:rPr lang="en-US" dirty="0" smtClean="0"/>
              <a:t>When conditioning on a mediator</a:t>
            </a:r>
            <a:endParaRPr lang="da-DK" dirty="0"/>
          </a:p>
        </p:txBody>
      </p:sp>
      <p:sp>
        <p:nvSpPr>
          <p:cNvPr id="4" name="Rektangel 3"/>
          <p:cNvSpPr/>
          <p:nvPr/>
        </p:nvSpPr>
        <p:spPr>
          <a:xfrm>
            <a:off x="1475656" y="2492896"/>
            <a:ext cx="5544616" cy="7378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1630834" y="2492896"/>
            <a:ext cx="5234259" cy="646331"/>
          </a:xfrm>
          <a:prstGeom prst="rect">
            <a:avLst/>
          </a:prstGeom>
          <a:noFill/>
        </p:spPr>
        <p:txBody>
          <a:bodyPr wrap="square" rtlCol="0">
            <a:spAutoFit/>
          </a:bodyPr>
          <a:lstStyle/>
          <a:p>
            <a:r>
              <a:rPr lang="en-US" i="1" dirty="0" smtClean="0"/>
              <a:t>Conditioning on a mediator disables </a:t>
            </a:r>
            <a:r>
              <a:rPr lang="en-US" i="1" dirty="0"/>
              <a:t>our ability to see</a:t>
            </a:r>
            <a:br>
              <a:rPr lang="en-US" i="1" dirty="0"/>
            </a:br>
            <a:r>
              <a:rPr lang="en-US" i="1" dirty="0"/>
              <a:t>causal relationships through that mediator.</a:t>
            </a:r>
            <a:r>
              <a:rPr lang="en-US" dirty="0" smtClean="0"/>
              <a:t> </a:t>
            </a:r>
            <a:endParaRPr lang="da-DK"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912" y="3510845"/>
            <a:ext cx="4147296" cy="179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boks 7"/>
          <p:cNvSpPr txBox="1"/>
          <p:nvPr/>
        </p:nvSpPr>
        <p:spPr>
          <a:xfrm>
            <a:off x="1763688" y="6237312"/>
            <a:ext cx="5904657" cy="246221"/>
          </a:xfrm>
          <a:prstGeom prst="rect">
            <a:avLst/>
          </a:prstGeom>
          <a:noFill/>
        </p:spPr>
        <p:txBody>
          <a:bodyPr wrap="square" rtlCol="0">
            <a:spAutoFit/>
          </a:bodyPr>
          <a:lstStyle/>
          <a:p>
            <a:r>
              <a:rPr lang="en-US" sz="1000" dirty="0"/>
              <a:t>A Friendly Introduction </a:t>
            </a:r>
            <a:r>
              <a:rPr lang="en-US" sz="1000" dirty="0" smtClean="0"/>
              <a:t>to Causal Inference by </a:t>
            </a:r>
            <a:r>
              <a:rPr lang="nb-NO" sz="1000" dirty="0"/>
              <a:t>Jeppe </a:t>
            </a:r>
            <a:r>
              <a:rPr lang="nb-NO" sz="1000" dirty="0" smtClean="0"/>
              <a:t>Nørregaard, Lars </a:t>
            </a:r>
            <a:r>
              <a:rPr lang="nb-NO" sz="1000" dirty="0"/>
              <a:t>Kai Hansen </a:t>
            </a:r>
            <a:r>
              <a:rPr lang="nb-NO" sz="1000" dirty="0" smtClean="0"/>
              <a:t>(5.3)</a:t>
            </a:r>
            <a:endParaRPr lang="da-DK" sz="1000" dirty="0"/>
          </a:p>
        </p:txBody>
      </p:sp>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0" name="Tekstboks 9"/>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Tree>
    <p:extLst>
      <p:ext uri="{BB962C8B-B14F-4D97-AF65-F5344CB8AC3E}">
        <p14:creationId xmlns:p14="http://schemas.microsoft.com/office/powerpoint/2010/main" val="35392608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611560" y="4293096"/>
            <a:ext cx="5544616" cy="7378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normAutofit fontScale="90000"/>
          </a:bodyPr>
          <a:lstStyle/>
          <a:p>
            <a:r>
              <a:rPr lang="en-US" b="1" dirty="0"/>
              <a:t>Active </a:t>
            </a:r>
            <a:r>
              <a:rPr lang="en-US" b="1" dirty="0" smtClean="0"/>
              <a:t>ML &amp; Agency (Q12) </a:t>
            </a:r>
            <a:br>
              <a:rPr lang="en-US" b="1" dirty="0" smtClean="0"/>
            </a:br>
            <a:r>
              <a:rPr lang="da-DK" sz="3600" dirty="0" smtClean="0">
                <a:solidFill>
                  <a:schemeClr val="tx1">
                    <a:lumMod val="50000"/>
                    <a:lumOff val="50000"/>
                  </a:schemeClr>
                </a:solidFill>
              </a:rPr>
              <a:t>Active </a:t>
            </a:r>
            <a:r>
              <a:rPr lang="da-DK" sz="3600" dirty="0" err="1" smtClean="0">
                <a:solidFill>
                  <a:schemeClr val="tx1">
                    <a:lumMod val="50000"/>
                    <a:lumOff val="50000"/>
                  </a:schemeClr>
                </a:solidFill>
              </a:rPr>
              <a:t>learning</a:t>
            </a:r>
            <a:r>
              <a:rPr lang="da-DK" sz="3600" dirty="0" smtClean="0">
                <a:solidFill>
                  <a:schemeClr val="tx1">
                    <a:lumMod val="50000"/>
                    <a:lumOff val="50000"/>
                  </a:schemeClr>
                </a:solidFill>
              </a:rPr>
              <a:t> – </a:t>
            </a:r>
            <a:r>
              <a:rPr lang="da-DK" sz="3600" dirty="0" err="1" smtClean="0">
                <a:solidFill>
                  <a:schemeClr val="tx1">
                    <a:lumMod val="50000"/>
                    <a:lumOff val="50000"/>
                  </a:schemeClr>
                </a:solidFill>
              </a:rPr>
              <a:t>Confounder</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counterfactuals</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00201"/>
            <a:ext cx="8229600" cy="532655"/>
          </a:xfrm>
        </p:spPr>
        <p:txBody>
          <a:bodyPr>
            <a:normAutofit lnSpcReduction="10000"/>
          </a:bodyPr>
          <a:lstStyle/>
          <a:p>
            <a:r>
              <a:rPr lang="en-US" dirty="0" smtClean="0"/>
              <a:t>Consequences if you condition on a mediator</a:t>
            </a:r>
            <a:endParaRPr lang="da-DK" dirty="0"/>
          </a:p>
        </p:txBody>
      </p:sp>
      <p:sp>
        <p:nvSpPr>
          <p:cNvPr id="4" name="Tekstboks 3"/>
          <p:cNvSpPr txBox="1"/>
          <p:nvPr/>
        </p:nvSpPr>
        <p:spPr>
          <a:xfrm>
            <a:off x="766738" y="4293096"/>
            <a:ext cx="5234259" cy="646331"/>
          </a:xfrm>
          <a:prstGeom prst="rect">
            <a:avLst/>
          </a:prstGeom>
          <a:noFill/>
        </p:spPr>
        <p:txBody>
          <a:bodyPr wrap="square" rtlCol="0">
            <a:spAutoFit/>
          </a:bodyPr>
          <a:lstStyle/>
          <a:p>
            <a:r>
              <a:rPr lang="en-US" i="1" dirty="0"/>
              <a:t>Conditioning on a mediator disables our ability to see</a:t>
            </a:r>
            <a:br>
              <a:rPr lang="en-US" i="1" dirty="0"/>
            </a:br>
            <a:r>
              <a:rPr lang="en-US" i="1" dirty="0"/>
              <a:t>causal relationships through that mediator.</a:t>
            </a:r>
            <a:r>
              <a:rPr lang="en-US" dirty="0" smtClean="0"/>
              <a:t> </a:t>
            </a:r>
            <a:endParaRPr lang="da-DK" dirty="0"/>
          </a:p>
        </p:txBody>
      </p:sp>
      <p:sp>
        <p:nvSpPr>
          <p:cNvPr id="12" name="Rektangel 11"/>
          <p:cNvSpPr/>
          <p:nvPr/>
        </p:nvSpPr>
        <p:spPr>
          <a:xfrm>
            <a:off x="867569" y="2492896"/>
            <a:ext cx="5262917" cy="15121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173"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275" l="0" r="100000"/>
                    </a14:imgEffect>
                  </a14:imgLayer>
                </a14:imgProps>
              </a:ext>
              <a:ext uri="{28A0092B-C50C-407E-A947-70E740481C1C}">
                <a14:useLocalDpi xmlns:a14="http://schemas.microsoft.com/office/drawing/2010/main" val="0"/>
              </a:ext>
            </a:extLst>
          </a:blip>
          <a:srcRect/>
          <a:stretch>
            <a:fillRect/>
          </a:stretch>
        </p:blipFill>
        <p:spPr bwMode="auto">
          <a:xfrm>
            <a:off x="4603601" y="2591755"/>
            <a:ext cx="15525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kstboks 12"/>
          <p:cNvSpPr txBox="1"/>
          <p:nvPr/>
        </p:nvSpPr>
        <p:spPr>
          <a:xfrm>
            <a:off x="827584" y="2492896"/>
            <a:ext cx="4024064" cy="1477328"/>
          </a:xfrm>
          <a:prstGeom prst="rect">
            <a:avLst/>
          </a:prstGeom>
          <a:noFill/>
        </p:spPr>
        <p:txBody>
          <a:bodyPr wrap="square" rtlCol="0">
            <a:spAutoFit/>
          </a:bodyPr>
          <a:lstStyle/>
          <a:p>
            <a:r>
              <a:rPr lang="en-US" dirty="0"/>
              <a:t>An arrangement where one variable, </a:t>
            </a:r>
            <a:r>
              <a:rPr lang="en-US" i="1" dirty="0"/>
              <a:t>X</a:t>
            </a:r>
            <a:r>
              <a:rPr lang="en-US" dirty="0"/>
              <a:t>, is </a:t>
            </a:r>
            <a:r>
              <a:rPr lang="en-US" i="1" dirty="0" smtClean="0"/>
              <a:t>directly </a:t>
            </a:r>
            <a:r>
              <a:rPr lang="en-US" dirty="0" smtClean="0"/>
              <a:t>causing </a:t>
            </a:r>
            <a:r>
              <a:rPr lang="en-US" dirty="0"/>
              <a:t>another, </a:t>
            </a:r>
            <a:r>
              <a:rPr lang="en-US" i="1" dirty="0"/>
              <a:t>Z</a:t>
            </a:r>
            <a:r>
              <a:rPr lang="en-US" dirty="0"/>
              <a:t>, which is </a:t>
            </a:r>
            <a:r>
              <a:rPr lang="en-US" i="1" dirty="0"/>
              <a:t>directly </a:t>
            </a:r>
            <a:r>
              <a:rPr lang="en-US" dirty="0"/>
              <a:t>causing a third, </a:t>
            </a:r>
            <a:r>
              <a:rPr lang="en-US" i="1" dirty="0"/>
              <a:t>Y </a:t>
            </a:r>
            <a:r>
              <a:rPr lang="en-US" dirty="0"/>
              <a:t>. We also </a:t>
            </a:r>
            <a:r>
              <a:rPr lang="en-US" dirty="0" smtClean="0"/>
              <a:t>say that </a:t>
            </a:r>
            <a:r>
              <a:rPr lang="en-US" i="1" dirty="0"/>
              <a:t>X </a:t>
            </a:r>
            <a:r>
              <a:rPr lang="en-US" dirty="0"/>
              <a:t>causes </a:t>
            </a:r>
            <a:r>
              <a:rPr lang="en-US" i="1" dirty="0"/>
              <a:t>Y </a:t>
            </a:r>
            <a:r>
              <a:rPr lang="en-US" dirty="0"/>
              <a:t>(just not directly) and we call </a:t>
            </a:r>
            <a:r>
              <a:rPr lang="en-US" i="1" dirty="0"/>
              <a:t>Z </a:t>
            </a:r>
            <a:r>
              <a:rPr lang="en-US" dirty="0"/>
              <a:t>a </a:t>
            </a:r>
            <a:r>
              <a:rPr lang="en-US" i="1" dirty="0"/>
              <a:t>mediator</a:t>
            </a:r>
            <a:r>
              <a:rPr lang="en-US" dirty="0" smtClean="0"/>
              <a:t>.</a:t>
            </a:r>
            <a:endParaRPr lang="da-DK" dirty="0"/>
          </a:p>
        </p:txBody>
      </p:sp>
      <p:sp>
        <p:nvSpPr>
          <p:cNvPr id="14" name="Tekstboks 13"/>
          <p:cNvSpPr txBox="1"/>
          <p:nvPr/>
        </p:nvSpPr>
        <p:spPr>
          <a:xfrm>
            <a:off x="611560" y="6278387"/>
            <a:ext cx="5904657" cy="246221"/>
          </a:xfrm>
          <a:prstGeom prst="rect">
            <a:avLst/>
          </a:prstGeom>
          <a:noFill/>
        </p:spPr>
        <p:txBody>
          <a:bodyPr wrap="square" rtlCol="0">
            <a:spAutoFit/>
          </a:bodyPr>
          <a:lstStyle/>
          <a:p>
            <a:r>
              <a:rPr lang="en-US" sz="1000" dirty="0"/>
              <a:t>A Friendly Introduction </a:t>
            </a:r>
            <a:r>
              <a:rPr lang="en-US" sz="1000" dirty="0" smtClean="0"/>
              <a:t>to Causal Inference by </a:t>
            </a:r>
            <a:r>
              <a:rPr lang="nb-NO" sz="1000" dirty="0"/>
              <a:t>Jeppe </a:t>
            </a:r>
            <a:r>
              <a:rPr lang="nb-NO" sz="1000" dirty="0" smtClean="0"/>
              <a:t>Nørregaard, Lars </a:t>
            </a:r>
            <a:r>
              <a:rPr lang="nb-NO" sz="1000" dirty="0"/>
              <a:t>Kai Hansen </a:t>
            </a:r>
            <a:r>
              <a:rPr lang="nb-NO" sz="1000" dirty="0" smtClean="0"/>
              <a:t> (3.3) </a:t>
            </a:r>
            <a:r>
              <a:rPr lang="nb-NO" sz="1000" dirty="0" smtClean="0"/>
              <a:t>(5.3</a:t>
            </a:r>
            <a:r>
              <a:rPr lang="nb-NO" sz="1000" dirty="0" smtClean="0"/>
              <a:t>)</a:t>
            </a:r>
            <a:endParaRPr lang="da-DK" sz="1000" dirty="0"/>
          </a:p>
        </p:txBody>
      </p:sp>
      <p:pic>
        <p:nvPicPr>
          <p:cNvPr id="15" name="Billed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6" name="Tekstboks 15"/>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6" name="TextBox 5"/>
          <p:cNvSpPr txBox="1"/>
          <p:nvPr/>
        </p:nvSpPr>
        <p:spPr>
          <a:xfrm>
            <a:off x="305556" y="5397321"/>
            <a:ext cx="6386941" cy="369332"/>
          </a:xfrm>
          <a:prstGeom prst="rect">
            <a:avLst/>
          </a:prstGeom>
          <a:noFill/>
        </p:spPr>
        <p:txBody>
          <a:bodyPr wrap="none" rtlCol="0">
            <a:spAutoFit/>
          </a:bodyPr>
          <a:lstStyle/>
          <a:p>
            <a:r>
              <a:rPr lang="en-GB" dirty="0" smtClean="0"/>
              <a:t>The original causal relationship is not broken, but we cannot see it</a:t>
            </a:r>
            <a:endParaRPr 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2233" y="2226723"/>
            <a:ext cx="2121300" cy="319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323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(Q1)</a:t>
            </a:r>
            <a:br>
              <a:rPr lang="en-US" b="1" dirty="0" smtClean="0"/>
            </a:br>
            <a:r>
              <a:rPr lang="da-DK" sz="3600" dirty="0" err="1" smtClean="0">
                <a:solidFill>
                  <a:schemeClr val="tx1">
                    <a:lumMod val="50000"/>
                    <a:lumOff val="50000"/>
                  </a:schemeClr>
                </a:solidFill>
              </a:rPr>
              <a:t>Bayesian</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optimization</a:t>
            </a:r>
            <a:r>
              <a:rPr lang="da-DK" sz="3600" dirty="0" smtClean="0">
                <a:solidFill>
                  <a:schemeClr val="tx1">
                    <a:lumMod val="50000"/>
                    <a:lumOff val="50000"/>
                  </a:schemeClr>
                </a:solidFill>
              </a:rPr>
              <a:t> - </a:t>
            </a:r>
            <a:r>
              <a:rPr lang="da-DK" sz="3600" dirty="0" err="1" smtClean="0">
                <a:solidFill>
                  <a:schemeClr val="tx1">
                    <a:lumMod val="50000"/>
                    <a:lumOff val="50000"/>
                  </a:schemeClr>
                </a:solidFill>
              </a:rPr>
              <a:t>Gaussian</a:t>
            </a:r>
            <a:r>
              <a:rPr lang="da-DK" sz="3600" dirty="0" smtClean="0">
                <a:solidFill>
                  <a:schemeClr val="tx1">
                    <a:lumMod val="50000"/>
                    <a:lumOff val="50000"/>
                  </a:schemeClr>
                </a:solidFill>
              </a:rPr>
              <a:t> processes</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323528" y="1600201"/>
            <a:ext cx="8640960" cy="676671"/>
          </a:xfrm>
        </p:spPr>
        <p:txBody>
          <a:bodyPr/>
          <a:lstStyle/>
          <a:p>
            <a:pPr marL="0" indent="0">
              <a:buNone/>
            </a:pPr>
            <a:r>
              <a:rPr lang="en-US" dirty="0" smtClean="0"/>
              <a:t>Role of covariance functions in Gaussian processes</a:t>
            </a:r>
            <a:endParaRPr lang="da-DK" dirty="0"/>
          </a:p>
        </p:txBody>
      </p:sp>
      <p:sp>
        <p:nvSpPr>
          <p:cNvPr id="5" name="Rektangel 4"/>
          <p:cNvSpPr/>
          <p:nvPr/>
        </p:nvSpPr>
        <p:spPr>
          <a:xfrm>
            <a:off x="1835696" y="2204864"/>
            <a:ext cx="5734760" cy="9361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boks 5"/>
          <p:cNvSpPr txBox="1"/>
          <p:nvPr/>
        </p:nvSpPr>
        <p:spPr>
          <a:xfrm>
            <a:off x="1835696" y="2217638"/>
            <a:ext cx="5734760" cy="923330"/>
          </a:xfrm>
          <a:prstGeom prst="rect">
            <a:avLst/>
          </a:prstGeom>
          <a:noFill/>
        </p:spPr>
        <p:txBody>
          <a:bodyPr wrap="square" rtlCol="0">
            <a:spAutoFit/>
          </a:bodyPr>
          <a:lstStyle/>
          <a:p>
            <a:r>
              <a:rPr lang="en-US" dirty="0" smtClean="0"/>
              <a:t>For Gaussian Processes the covariance </a:t>
            </a:r>
            <a:r>
              <a:rPr lang="en-US" dirty="0"/>
              <a:t>matrix </a:t>
            </a:r>
            <a:r>
              <a:rPr lang="en-US" dirty="0" smtClean="0"/>
              <a:t>is generated pairwise on points by </a:t>
            </a:r>
            <a:r>
              <a:rPr lang="en-US" dirty="0"/>
              <a:t>evaluating a </a:t>
            </a:r>
            <a:r>
              <a:rPr lang="en-US" i="1" dirty="0"/>
              <a:t>kernel function</a:t>
            </a:r>
            <a:r>
              <a:rPr lang="en-US" dirty="0"/>
              <a:t>, </a:t>
            </a:r>
            <a:r>
              <a:rPr lang="en-US" dirty="0" smtClean="0"/>
              <a:t>and this is also </a:t>
            </a:r>
            <a:r>
              <a:rPr lang="en-US" dirty="0"/>
              <a:t>often called </a:t>
            </a:r>
            <a:r>
              <a:rPr lang="en-US" i="1" dirty="0" smtClean="0"/>
              <a:t>covariance function</a:t>
            </a:r>
            <a:r>
              <a:rPr lang="en-US" dirty="0" smtClean="0"/>
              <a:t>.</a:t>
            </a:r>
            <a:endParaRPr lang="da-DK"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429000"/>
            <a:ext cx="6517728" cy="1746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boks 6"/>
          <p:cNvSpPr txBox="1"/>
          <p:nvPr/>
        </p:nvSpPr>
        <p:spPr>
          <a:xfrm>
            <a:off x="179511" y="6278387"/>
            <a:ext cx="7920881" cy="246221"/>
          </a:xfrm>
          <a:prstGeom prst="rect">
            <a:avLst/>
          </a:prstGeom>
          <a:noFill/>
        </p:spPr>
        <p:txBody>
          <a:bodyPr wrap="square" rtlCol="0">
            <a:spAutoFit/>
          </a:bodyPr>
          <a:lstStyle/>
          <a:p>
            <a:r>
              <a:rPr lang="da-DK" sz="1000" dirty="0" err="1"/>
              <a:t>Gaussian</a:t>
            </a:r>
            <a:r>
              <a:rPr lang="da-DK" sz="1000" dirty="0"/>
              <a:t> </a:t>
            </a:r>
            <a:r>
              <a:rPr lang="da-DK" sz="1000" dirty="0" smtClean="0"/>
              <a:t>Processes  by Federico </a:t>
            </a:r>
            <a:r>
              <a:rPr lang="da-DK" sz="1000" dirty="0" err="1"/>
              <a:t>Bergamin</a:t>
            </a:r>
            <a:r>
              <a:rPr lang="da-DK" sz="1000" dirty="0"/>
              <a:t> &amp; Kristoffer H. </a:t>
            </a:r>
            <a:r>
              <a:rPr lang="da-DK" sz="1000" dirty="0" smtClean="0"/>
              <a:t>Madsen (3.4)(19)</a:t>
            </a:r>
            <a:endParaRPr lang="da-DK" sz="1000" dirty="0"/>
          </a:p>
        </p:txBody>
      </p:sp>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9" name="Tekstboks 8"/>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Tree>
    <p:extLst>
      <p:ext uri="{BB962C8B-B14F-4D97-AF65-F5344CB8AC3E}">
        <p14:creationId xmlns:p14="http://schemas.microsoft.com/office/powerpoint/2010/main" val="3820936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Active </a:t>
            </a:r>
            <a:r>
              <a:rPr lang="en-US" b="1" dirty="0" smtClean="0"/>
              <a:t>ML &amp; Agency (Q1)</a:t>
            </a:r>
            <a:br>
              <a:rPr lang="en-US" b="1" dirty="0" smtClean="0"/>
            </a:br>
            <a:r>
              <a:rPr lang="da-DK" sz="3600" dirty="0" err="1" smtClean="0">
                <a:solidFill>
                  <a:schemeClr val="tx1">
                    <a:lumMod val="50000"/>
                    <a:lumOff val="50000"/>
                  </a:schemeClr>
                </a:solidFill>
              </a:rPr>
              <a:t>Bayesian</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optimization</a:t>
            </a:r>
            <a:r>
              <a:rPr lang="da-DK" sz="3600" dirty="0" smtClean="0">
                <a:solidFill>
                  <a:schemeClr val="tx1">
                    <a:lumMod val="50000"/>
                    <a:lumOff val="50000"/>
                  </a:schemeClr>
                </a:solidFill>
              </a:rPr>
              <a:t> - </a:t>
            </a:r>
            <a:r>
              <a:rPr lang="da-DK" sz="3600" dirty="0" err="1" smtClean="0">
                <a:solidFill>
                  <a:schemeClr val="tx1">
                    <a:lumMod val="50000"/>
                    <a:lumOff val="50000"/>
                  </a:schemeClr>
                </a:solidFill>
              </a:rPr>
              <a:t>Gaussian</a:t>
            </a:r>
            <a:r>
              <a:rPr lang="da-DK" sz="3600" dirty="0" smtClean="0">
                <a:solidFill>
                  <a:schemeClr val="tx1">
                    <a:lumMod val="50000"/>
                    <a:lumOff val="50000"/>
                  </a:schemeClr>
                </a:solidFill>
              </a:rPr>
              <a:t> processes</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484785"/>
            <a:ext cx="8200897" cy="504056"/>
          </a:xfrm>
        </p:spPr>
        <p:txBody>
          <a:bodyPr>
            <a:normAutofit/>
          </a:bodyPr>
          <a:lstStyle/>
          <a:p>
            <a:pPr marL="0" indent="0">
              <a:buNone/>
            </a:pPr>
            <a:r>
              <a:rPr lang="en-US" sz="2000" dirty="0" smtClean="0"/>
              <a:t>The distribution when conditioning on variables in a Gaussian distribution</a:t>
            </a:r>
          </a:p>
        </p:txBody>
      </p:sp>
      <mc:AlternateContent xmlns:mc="http://schemas.openxmlformats.org/markup-compatibility/2006" xmlns:a14="http://schemas.microsoft.com/office/drawing/2010/main">
        <mc:Choice Requires="a14">
          <p:sp>
            <p:nvSpPr>
              <p:cNvPr id="6" name="Rektangel 5"/>
              <p:cNvSpPr/>
              <p:nvPr/>
            </p:nvSpPr>
            <p:spPr>
              <a:xfrm>
                <a:off x="300428" y="4044758"/>
                <a:ext cx="6593295" cy="6555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a-DK" i="1" smtClean="0">
                          <a:latin typeface="Cambria Math"/>
                          <a:ea typeface="Cambria Math"/>
                        </a:rPr>
                        <m:t>𝒩</m:t>
                      </m:r>
                      <m:d>
                        <m:dPr>
                          <m:ctrlPr>
                            <a:rPr lang="da-DK" b="0" i="1" smtClean="0">
                              <a:latin typeface="Cambria Math"/>
                              <a:ea typeface="Cambria Math"/>
                            </a:rPr>
                          </m:ctrlPr>
                        </m:dPr>
                        <m:e>
                          <m:r>
                            <a:rPr lang="da-DK" b="0" i="1" smtClean="0">
                              <a:latin typeface="Cambria Math"/>
                              <a:ea typeface="Cambria Math"/>
                            </a:rPr>
                            <m:t>𝑥</m:t>
                          </m:r>
                        </m:e>
                        <m:e>
                          <m:r>
                            <a:rPr lang="da-DK" b="0" i="1" smtClean="0">
                              <a:latin typeface="Cambria Math"/>
                              <a:ea typeface="Cambria Math"/>
                            </a:rPr>
                            <m:t>𝜇</m:t>
                          </m:r>
                          <m:r>
                            <a:rPr lang="da-DK" b="0" i="1" smtClean="0">
                              <a:latin typeface="Cambria Math"/>
                              <a:ea typeface="Cambria Math"/>
                            </a:rPr>
                            <m:t>,</m:t>
                          </m:r>
                          <m:r>
                            <m:rPr>
                              <m:sty m:val="p"/>
                            </m:rPr>
                            <a:rPr lang="el-GR" b="0" i="1" smtClean="0">
                              <a:latin typeface="Cambria Math"/>
                              <a:ea typeface="Cambria Math"/>
                            </a:rPr>
                            <m:t>Σ</m:t>
                          </m:r>
                        </m:e>
                      </m:d>
                      <m:r>
                        <a:rPr lang="da-DK" b="0" i="1" smtClean="0">
                          <a:latin typeface="Cambria Math"/>
                          <a:ea typeface="Cambria Math"/>
                        </a:rPr>
                        <m:t>=</m:t>
                      </m:r>
                      <m:f>
                        <m:fPr>
                          <m:ctrlPr>
                            <a:rPr lang="da-DK" i="1">
                              <a:latin typeface="Cambria Math"/>
                              <a:ea typeface="Cambria Math"/>
                            </a:rPr>
                          </m:ctrlPr>
                        </m:fPr>
                        <m:num>
                          <m:r>
                            <a:rPr lang="da-DK" i="1">
                              <a:latin typeface="Cambria Math"/>
                              <a:ea typeface="Cambria Math"/>
                            </a:rPr>
                            <m:t>1</m:t>
                          </m:r>
                        </m:num>
                        <m:den>
                          <m:sSup>
                            <m:sSupPr>
                              <m:ctrlPr>
                                <a:rPr lang="da-DK" b="0" i="1" smtClean="0">
                                  <a:latin typeface="Cambria Math"/>
                                  <a:ea typeface="Cambria Math"/>
                                </a:rPr>
                              </m:ctrlPr>
                            </m:sSupPr>
                            <m:e>
                              <m:d>
                                <m:dPr>
                                  <m:ctrlPr>
                                    <a:rPr lang="da-DK" b="0" i="1" smtClean="0">
                                      <a:latin typeface="Cambria Math"/>
                                      <a:ea typeface="Cambria Math"/>
                                    </a:rPr>
                                  </m:ctrlPr>
                                </m:dPr>
                                <m:e>
                                  <m:r>
                                    <a:rPr lang="da-DK" b="0" i="1" smtClean="0">
                                      <a:latin typeface="Cambria Math"/>
                                      <a:ea typeface="Cambria Math"/>
                                    </a:rPr>
                                    <m:t>2</m:t>
                                  </m:r>
                                  <m:r>
                                    <a:rPr lang="da-DK" b="0" i="1" smtClean="0">
                                      <a:latin typeface="Cambria Math"/>
                                      <a:ea typeface="Cambria Math"/>
                                    </a:rPr>
                                    <m:t>𝜋</m:t>
                                  </m:r>
                                </m:e>
                              </m:d>
                            </m:e>
                            <m:sup>
                              <m:r>
                                <a:rPr lang="da-DK" b="0" i="1" smtClean="0">
                                  <a:latin typeface="Cambria Math"/>
                                  <a:ea typeface="Cambria Math"/>
                                </a:rPr>
                                <m:t>𝐷</m:t>
                              </m:r>
                              <m:r>
                                <a:rPr lang="da-DK" b="0" i="1" smtClean="0">
                                  <a:latin typeface="Cambria Math"/>
                                  <a:ea typeface="Cambria Math"/>
                                </a:rPr>
                                <m:t>/2</m:t>
                              </m:r>
                            </m:sup>
                          </m:sSup>
                        </m:den>
                      </m:f>
                      <m:f>
                        <m:fPr>
                          <m:ctrlPr>
                            <a:rPr lang="da-DK" i="1">
                              <a:latin typeface="Cambria Math"/>
                              <a:ea typeface="Cambria Math"/>
                            </a:rPr>
                          </m:ctrlPr>
                        </m:fPr>
                        <m:num>
                          <m:r>
                            <a:rPr lang="da-DK" i="1">
                              <a:latin typeface="Cambria Math"/>
                              <a:ea typeface="Cambria Math"/>
                            </a:rPr>
                            <m:t>1</m:t>
                          </m:r>
                        </m:num>
                        <m:den>
                          <m:sSup>
                            <m:sSupPr>
                              <m:ctrlPr>
                                <a:rPr lang="da-DK" b="0" i="1" smtClean="0">
                                  <a:latin typeface="Cambria Math"/>
                                  <a:ea typeface="Cambria Math"/>
                                </a:rPr>
                              </m:ctrlPr>
                            </m:sSupPr>
                            <m:e>
                              <m:d>
                                <m:dPr>
                                  <m:begChr m:val="|"/>
                                  <m:endChr m:val="|"/>
                                  <m:ctrlPr>
                                    <a:rPr lang="da-DK" i="1" smtClean="0">
                                      <a:latin typeface="Cambria Math"/>
                                      <a:ea typeface="Cambria Math"/>
                                    </a:rPr>
                                  </m:ctrlPr>
                                </m:dPr>
                                <m:e>
                                  <m:r>
                                    <m:rPr>
                                      <m:sty m:val="p"/>
                                    </m:rPr>
                                    <a:rPr lang="el-GR" i="1" smtClean="0">
                                      <a:latin typeface="Cambria Math"/>
                                      <a:ea typeface="Cambria Math"/>
                                    </a:rPr>
                                    <m:t>Σ</m:t>
                                  </m:r>
                                </m:e>
                              </m:d>
                            </m:e>
                            <m:sup>
                              <m:r>
                                <a:rPr lang="da-DK" b="0" i="1" smtClean="0">
                                  <a:latin typeface="Cambria Math"/>
                                  <a:ea typeface="Cambria Math"/>
                                </a:rPr>
                                <m:t>1/2</m:t>
                              </m:r>
                            </m:sup>
                          </m:sSup>
                        </m:den>
                      </m:f>
                      <m:func>
                        <m:funcPr>
                          <m:ctrlPr>
                            <a:rPr lang="da-DK" i="1" smtClean="0">
                              <a:latin typeface="Cambria Math"/>
                              <a:ea typeface="Cambria Math"/>
                            </a:rPr>
                          </m:ctrlPr>
                        </m:funcPr>
                        <m:fName>
                          <m:r>
                            <m:rPr>
                              <m:sty m:val="p"/>
                            </m:rPr>
                            <a:rPr lang="da-DK" b="0" i="0" smtClean="0">
                              <a:latin typeface="Cambria Math"/>
                              <a:ea typeface="Cambria Math"/>
                            </a:rPr>
                            <m:t>exp</m:t>
                          </m:r>
                        </m:fName>
                        <m:e>
                          <m:r>
                            <a:rPr lang="da-DK" b="0" i="1" smtClean="0">
                              <a:latin typeface="Cambria Math"/>
                              <a:ea typeface="Cambria Math"/>
                            </a:rPr>
                            <m:t>(−</m:t>
                          </m:r>
                          <m:f>
                            <m:fPr>
                              <m:ctrlPr>
                                <a:rPr lang="da-DK" b="0" i="1" smtClean="0">
                                  <a:latin typeface="Cambria Math"/>
                                  <a:ea typeface="Cambria Math"/>
                                </a:rPr>
                              </m:ctrlPr>
                            </m:fPr>
                            <m:num>
                              <m:r>
                                <a:rPr lang="da-DK" b="0" i="1" smtClean="0">
                                  <a:latin typeface="Cambria Math"/>
                                  <a:ea typeface="Cambria Math"/>
                                </a:rPr>
                                <m:t>1</m:t>
                              </m:r>
                            </m:num>
                            <m:den>
                              <m:r>
                                <a:rPr lang="da-DK" b="0" i="1" smtClean="0">
                                  <a:latin typeface="Cambria Math"/>
                                  <a:ea typeface="Cambria Math"/>
                                </a:rPr>
                                <m:t>2</m:t>
                              </m:r>
                            </m:den>
                          </m:f>
                          <m:sSup>
                            <m:sSupPr>
                              <m:ctrlPr>
                                <a:rPr lang="da-DK" b="0" i="1" smtClean="0">
                                  <a:latin typeface="Cambria Math"/>
                                  <a:ea typeface="Cambria Math"/>
                                </a:rPr>
                              </m:ctrlPr>
                            </m:sSupPr>
                            <m:e>
                              <m:d>
                                <m:dPr>
                                  <m:ctrlPr>
                                    <a:rPr lang="da-DK" b="0" i="1" smtClean="0">
                                      <a:latin typeface="Cambria Math"/>
                                      <a:ea typeface="Cambria Math"/>
                                    </a:rPr>
                                  </m:ctrlPr>
                                </m:dPr>
                                <m:e>
                                  <m:r>
                                    <a:rPr lang="da-DK" b="0" i="1" smtClean="0">
                                      <a:latin typeface="Cambria Math"/>
                                      <a:ea typeface="Cambria Math"/>
                                    </a:rPr>
                                    <m:t>𝑥</m:t>
                                  </m:r>
                                  <m:r>
                                    <a:rPr lang="da-DK" b="0" i="1" smtClean="0">
                                      <a:latin typeface="Cambria Math"/>
                                      <a:ea typeface="Cambria Math"/>
                                    </a:rPr>
                                    <m:t>−</m:t>
                                  </m:r>
                                  <m:r>
                                    <a:rPr lang="da-DK" b="0" i="1" smtClean="0">
                                      <a:latin typeface="Cambria Math"/>
                                      <a:ea typeface="Cambria Math"/>
                                    </a:rPr>
                                    <m:t>𝜇</m:t>
                                  </m:r>
                                </m:e>
                              </m:d>
                            </m:e>
                            <m:sup>
                              <m:r>
                                <a:rPr lang="da-DK" b="0" i="1" smtClean="0">
                                  <a:latin typeface="Cambria Math"/>
                                  <a:ea typeface="Cambria Math"/>
                                </a:rPr>
                                <m:t>𝑇</m:t>
                              </m:r>
                            </m:sup>
                          </m:sSup>
                          <m:sSup>
                            <m:sSupPr>
                              <m:ctrlPr>
                                <a:rPr lang="da-DK" b="0" i="1" smtClean="0">
                                  <a:latin typeface="Cambria Math"/>
                                  <a:ea typeface="Cambria Math"/>
                                </a:rPr>
                              </m:ctrlPr>
                            </m:sSupPr>
                            <m:e>
                              <m:r>
                                <m:rPr>
                                  <m:sty m:val="p"/>
                                </m:rPr>
                                <a:rPr lang="el-GR" i="1">
                                  <a:latin typeface="Cambria Math"/>
                                  <a:ea typeface="Cambria Math"/>
                                </a:rPr>
                                <m:t>Σ</m:t>
                              </m:r>
                            </m:e>
                            <m:sup>
                              <m:r>
                                <a:rPr lang="da-DK" b="0" i="1" smtClean="0">
                                  <a:latin typeface="Cambria Math"/>
                                  <a:ea typeface="Cambria Math"/>
                                </a:rPr>
                                <m:t>−1</m:t>
                              </m:r>
                            </m:sup>
                          </m:sSup>
                          <m:d>
                            <m:dPr>
                              <m:ctrlPr>
                                <a:rPr lang="da-DK" i="1">
                                  <a:latin typeface="Cambria Math"/>
                                  <a:ea typeface="Cambria Math"/>
                                </a:rPr>
                              </m:ctrlPr>
                            </m:dPr>
                            <m:e>
                              <m:r>
                                <a:rPr lang="da-DK" i="1">
                                  <a:latin typeface="Cambria Math"/>
                                  <a:ea typeface="Cambria Math"/>
                                </a:rPr>
                                <m:t>𝑥</m:t>
                              </m:r>
                              <m:r>
                                <a:rPr lang="da-DK" i="1">
                                  <a:latin typeface="Cambria Math"/>
                                  <a:ea typeface="Cambria Math"/>
                                </a:rPr>
                                <m:t>−</m:t>
                              </m:r>
                              <m:r>
                                <a:rPr lang="da-DK" i="1">
                                  <a:latin typeface="Cambria Math"/>
                                  <a:ea typeface="Cambria Math"/>
                                </a:rPr>
                                <m:t>𝜇</m:t>
                              </m:r>
                            </m:e>
                          </m:d>
                          <m:r>
                            <a:rPr lang="da-DK" b="0" i="1" smtClean="0">
                              <a:latin typeface="Cambria Math"/>
                              <a:ea typeface="Cambria Math"/>
                            </a:rPr>
                            <m:t>)</m:t>
                          </m:r>
                        </m:e>
                      </m:func>
                    </m:oMath>
                  </m:oMathPara>
                </a14:m>
                <a:endParaRPr lang="da-DK" dirty="0"/>
              </a:p>
            </p:txBody>
          </p:sp>
        </mc:Choice>
        <mc:Fallback xmlns="">
          <p:sp>
            <p:nvSpPr>
              <p:cNvPr id="6" name="Rektangel 5"/>
              <p:cNvSpPr>
                <a:spLocks noRot="1" noChangeAspect="1" noMove="1" noResize="1" noEditPoints="1" noAdjustHandles="1" noChangeArrowheads="1" noChangeShapeType="1" noTextEdit="1"/>
              </p:cNvSpPr>
              <p:nvPr/>
            </p:nvSpPr>
            <p:spPr>
              <a:xfrm>
                <a:off x="300428" y="4044758"/>
                <a:ext cx="6593295" cy="655500"/>
              </a:xfrm>
              <a:prstGeom prst="rect">
                <a:avLst/>
              </a:prstGeom>
              <a:blipFill rotWithShape="1">
                <a:blip r:embed="rId2"/>
                <a:stretch>
                  <a:fillRect/>
                </a:stretch>
              </a:blipFill>
            </p:spPr>
            <p:txBody>
              <a:bodyPr/>
              <a:lstStyle/>
              <a:p>
                <a:r>
                  <a:rPr lang="en-US">
                    <a:noFill/>
                  </a:rPr>
                  <a:t> </a:t>
                </a:r>
              </a:p>
            </p:txBody>
          </p:sp>
        </mc:Fallback>
      </mc:AlternateContent>
      <p:sp>
        <p:nvSpPr>
          <p:cNvPr id="7" name="Tekstboks 6"/>
          <p:cNvSpPr txBox="1"/>
          <p:nvPr/>
        </p:nvSpPr>
        <p:spPr>
          <a:xfrm>
            <a:off x="179512" y="6165304"/>
            <a:ext cx="4392488" cy="246221"/>
          </a:xfrm>
          <a:prstGeom prst="rect">
            <a:avLst/>
          </a:prstGeom>
          <a:noFill/>
        </p:spPr>
        <p:txBody>
          <a:bodyPr wrap="square" rtlCol="0">
            <a:spAutoFit/>
          </a:bodyPr>
          <a:lstStyle/>
          <a:p>
            <a:r>
              <a:rPr lang="da-DK" sz="1000" dirty="0" err="1"/>
              <a:t>Gaussian</a:t>
            </a:r>
            <a:r>
              <a:rPr lang="da-DK" sz="1000" dirty="0"/>
              <a:t> </a:t>
            </a:r>
            <a:r>
              <a:rPr lang="da-DK" sz="1000" dirty="0" smtClean="0"/>
              <a:t>Processes  by Federico </a:t>
            </a:r>
            <a:r>
              <a:rPr lang="da-DK" sz="1000" dirty="0" err="1"/>
              <a:t>Bergamin</a:t>
            </a:r>
            <a:r>
              <a:rPr lang="da-DK" sz="1000" dirty="0"/>
              <a:t> &amp; Kristoffer H. </a:t>
            </a:r>
            <a:r>
              <a:rPr lang="da-DK" sz="1000" dirty="0" smtClean="0"/>
              <a:t>Madsen (afsnit 2)(5)</a:t>
            </a:r>
            <a:endParaRPr lang="da-DK" sz="1000" dirty="0"/>
          </a:p>
        </p:txBody>
      </p:sp>
      <p:sp>
        <p:nvSpPr>
          <p:cNvPr id="8" name="Tekstboks 7"/>
          <p:cNvSpPr txBox="1"/>
          <p:nvPr/>
        </p:nvSpPr>
        <p:spPr>
          <a:xfrm>
            <a:off x="179513" y="6381328"/>
            <a:ext cx="4248472" cy="246221"/>
          </a:xfrm>
          <a:prstGeom prst="rect">
            <a:avLst/>
          </a:prstGeom>
          <a:noFill/>
        </p:spPr>
        <p:txBody>
          <a:bodyPr wrap="square" rtlCol="0">
            <a:spAutoFit/>
          </a:bodyPr>
          <a:lstStyle/>
          <a:p>
            <a:r>
              <a:rPr lang="da-DK" sz="1000" dirty="0"/>
              <a:t>http://www.math.chalmers.se/~rootzen/highdimensional/SSP4SE-appA.pdf</a:t>
            </a:r>
          </a:p>
        </p:txBody>
      </p:sp>
      <p:sp>
        <p:nvSpPr>
          <p:cNvPr id="10" name="Rektangel 9"/>
          <p:cNvSpPr/>
          <p:nvPr/>
        </p:nvSpPr>
        <p:spPr>
          <a:xfrm>
            <a:off x="683568" y="1988840"/>
            <a:ext cx="5734760" cy="6591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boks 10"/>
          <p:cNvSpPr txBox="1"/>
          <p:nvPr/>
        </p:nvSpPr>
        <p:spPr>
          <a:xfrm>
            <a:off x="729696" y="2001614"/>
            <a:ext cx="5734760" cy="646331"/>
          </a:xfrm>
          <a:prstGeom prst="rect">
            <a:avLst/>
          </a:prstGeom>
          <a:noFill/>
        </p:spPr>
        <p:txBody>
          <a:bodyPr wrap="square" rtlCol="0">
            <a:spAutoFit/>
          </a:bodyPr>
          <a:lstStyle/>
          <a:p>
            <a:r>
              <a:rPr lang="en-US" dirty="0"/>
              <a:t>An important property of the Gaussian distribution is that its conditional and marginal </a:t>
            </a:r>
            <a:r>
              <a:rPr lang="en-US" dirty="0" smtClean="0"/>
              <a:t>distribution are </a:t>
            </a:r>
            <a:r>
              <a:rPr lang="en-US" dirty="0"/>
              <a:t>still Gaussian</a:t>
            </a:r>
            <a:r>
              <a:rPr lang="en-US" dirty="0" smtClean="0"/>
              <a:t>.</a:t>
            </a:r>
            <a:endParaRPr lang="da-DK" dirty="0"/>
          </a:p>
        </p:txBody>
      </p:sp>
      <mc:AlternateContent xmlns:mc="http://schemas.openxmlformats.org/markup-compatibility/2006" xmlns:a14="http://schemas.microsoft.com/office/drawing/2010/main">
        <mc:Choice Requires="a14">
          <p:sp>
            <p:nvSpPr>
              <p:cNvPr id="12" name="Tekstboks 11"/>
              <p:cNvSpPr txBox="1"/>
              <p:nvPr/>
            </p:nvSpPr>
            <p:spPr>
              <a:xfrm>
                <a:off x="993638" y="4725144"/>
                <a:ext cx="4978542" cy="369332"/>
              </a:xfrm>
              <a:prstGeom prst="rect">
                <a:avLst/>
              </a:prstGeom>
              <a:noFill/>
            </p:spPr>
            <p:txBody>
              <a:bodyPr wrap="none" rtlCol="0">
                <a:spAutoFit/>
              </a:bodyPr>
              <a:lstStyle/>
              <a:p>
                <a14:m>
                  <m:oMath xmlns:m="http://schemas.openxmlformats.org/officeDocument/2006/math">
                    <m:r>
                      <a:rPr lang="da-DK" i="1" smtClean="0">
                        <a:latin typeface="Cambria Math"/>
                        <a:ea typeface="Cambria Math"/>
                      </a:rPr>
                      <m:t>𝑝</m:t>
                    </m:r>
                    <m:d>
                      <m:dPr>
                        <m:ctrlPr>
                          <a:rPr lang="da-DK" i="1">
                            <a:latin typeface="Cambria Math"/>
                            <a:ea typeface="Cambria Math"/>
                          </a:rPr>
                        </m:ctrlPr>
                      </m:dPr>
                      <m:e>
                        <m:sSub>
                          <m:sSubPr>
                            <m:ctrlPr>
                              <a:rPr lang="da-DK" i="1">
                                <a:latin typeface="Cambria Math"/>
                                <a:ea typeface="Cambria Math"/>
                              </a:rPr>
                            </m:ctrlPr>
                          </m:sSubPr>
                          <m:e>
                            <m:r>
                              <a:rPr lang="da-DK" i="1">
                                <a:latin typeface="Cambria Math"/>
                                <a:ea typeface="Cambria Math"/>
                              </a:rPr>
                              <m:t>𝑥</m:t>
                            </m:r>
                          </m:e>
                          <m:sub>
                            <m:r>
                              <a:rPr lang="da-DK" i="1">
                                <a:latin typeface="Cambria Math"/>
                                <a:ea typeface="Cambria Math"/>
                              </a:rPr>
                              <m:t>𝑎</m:t>
                            </m:r>
                          </m:sub>
                        </m:sSub>
                      </m:e>
                    </m:d>
                    <m:r>
                      <a:rPr lang="da-DK" i="1">
                        <a:latin typeface="Cambria Math"/>
                        <a:ea typeface="Cambria Math"/>
                      </a:rPr>
                      <m:t>=</m:t>
                    </m:r>
                    <m:r>
                      <a:rPr lang="da-DK" i="1">
                        <a:latin typeface="Cambria Math"/>
                        <a:ea typeface="Cambria Math"/>
                      </a:rPr>
                      <m:t>𝒩</m:t>
                    </m:r>
                    <m:d>
                      <m:dPr>
                        <m:ctrlPr>
                          <a:rPr lang="da-DK" i="1">
                            <a:latin typeface="Cambria Math"/>
                            <a:ea typeface="Cambria Math"/>
                          </a:rPr>
                        </m:ctrlPr>
                      </m:dPr>
                      <m:e>
                        <m:sSub>
                          <m:sSubPr>
                            <m:ctrlPr>
                              <a:rPr lang="da-DK" i="1">
                                <a:latin typeface="Cambria Math"/>
                                <a:ea typeface="Cambria Math"/>
                              </a:rPr>
                            </m:ctrlPr>
                          </m:sSubPr>
                          <m:e>
                            <m:r>
                              <a:rPr lang="da-DK" i="1">
                                <a:latin typeface="Cambria Math"/>
                                <a:ea typeface="Cambria Math"/>
                              </a:rPr>
                              <m:t>𝑥</m:t>
                            </m:r>
                          </m:e>
                          <m:sub>
                            <m:r>
                              <a:rPr lang="da-DK" i="1">
                                <a:latin typeface="Cambria Math"/>
                                <a:ea typeface="Cambria Math"/>
                              </a:rPr>
                              <m:t>𝑎</m:t>
                            </m:r>
                          </m:sub>
                        </m:sSub>
                      </m:e>
                      <m:e>
                        <m:sSub>
                          <m:sSubPr>
                            <m:ctrlPr>
                              <a:rPr lang="da-DK" i="1">
                                <a:latin typeface="Cambria Math"/>
                                <a:ea typeface="Cambria Math"/>
                              </a:rPr>
                            </m:ctrlPr>
                          </m:sSubPr>
                          <m:e>
                            <m:r>
                              <a:rPr lang="da-DK" i="1">
                                <a:latin typeface="Cambria Math"/>
                                <a:ea typeface="Cambria Math"/>
                              </a:rPr>
                              <m:t>𝜇</m:t>
                            </m:r>
                          </m:e>
                          <m:sub>
                            <m:r>
                              <a:rPr lang="da-DK" i="1">
                                <a:latin typeface="Cambria Math"/>
                                <a:ea typeface="Cambria Math"/>
                              </a:rPr>
                              <m:t>𝑎</m:t>
                            </m:r>
                          </m:sub>
                        </m:sSub>
                        <m:r>
                          <a:rPr lang="da-DK" i="1">
                            <a:latin typeface="Cambria Math"/>
                            <a:ea typeface="Cambria Math"/>
                          </a:rPr>
                          <m:t>,</m:t>
                        </m:r>
                        <m:sSub>
                          <m:sSubPr>
                            <m:ctrlPr>
                              <a:rPr lang="da-DK" i="1">
                                <a:latin typeface="Cambria Math"/>
                                <a:ea typeface="Cambria Math"/>
                              </a:rPr>
                            </m:ctrlPr>
                          </m:sSubPr>
                          <m:e>
                            <m:r>
                              <m:rPr>
                                <m:sty m:val="p"/>
                              </m:rPr>
                              <a:rPr lang="el-GR" i="1">
                                <a:latin typeface="Cambria Math"/>
                                <a:ea typeface="Cambria Math"/>
                              </a:rPr>
                              <m:t>Σ</m:t>
                            </m:r>
                          </m:e>
                          <m:sub>
                            <m:r>
                              <a:rPr lang="da-DK" i="1">
                                <a:latin typeface="Cambria Math"/>
                                <a:ea typeface="Cambria Math"/>
                              </a:rPr>
                              <m:t>𝑎𝑎</m:t>
                            </m:r>
                          </m:sub>
                        </m:sSub>
                      </m:e>
                    </m:d>
                  </m:oMath>
                </a14:m>
                <a:r>
                  <a:rPr lang="da-DK" dirty="0"/>
                  <a:t>,</a:t>
                </a:r>
                <a:r>
                  <a:rPr lang="da-DK" dirty="0">
                    <a:ea typeface="Cambria Math"/>
                  </a:rPr>
                  <a:t> </a:t>
                </a:r>
                <a14:m>
                  <m:oMath xmlns:m="http://schemas.openxmlformats.org/officeDocument/2006/math">
                    <m:r>
                      <a:rPr lang="da-DK" i="1">
                        <a:latin typeface="Cambria Math"/>
                        <a:ea typeface="Cambria Math"/>
                      </a:rPr>
                      <m:t>𝑝</m:t>
                    </m:r>
                    <m:d>
                      <m:dPr>
                        <m:ctrlPr>
                          <a:rPr lang="da-DK" i="1">
                            <a:latin typeface="Cambria Math"/>
                            <a:ea typeface="Cambria Math"/>
                          </a:rPr>
                        </m:ctrlPr>
                      </m:dPr>
                      <m:e>
                        <m:sSub>
                          <m:sSubPr>
                            <m:ctrlPr>
                              <a:rPr lang="da-DK" i="1">
                                <a:latin typeface="Cambria Math"/>
                                <a:ea typeface="Cambria Math"/>
                              </a:rPr>
                            </m:ctrlPr>
                          </m:sSubPr>
                          <m:e>
                            <m:r>
                              <a:rPr lang="da-DK" i="1">
                                <a:latin typeface="Cambria Math"/>
                                <a:ea typeface="Cambria Math"/>
                              </a:rPr>
                              <m:t>𝑥</m:t>
                            </m:r>
                          </m:e>
                          <m:sub>
                            <m:r>
                              <a:rPr lang="da-DK" b="0" i="1" smtClean="0">
                                <a:latin typeface="Cambria Math"/>
                                <a:ea typeface="Cambria Math"/>
                              </a:rPr>
                              <m:t>𝑏</m:t>
                            </m:r>
                          </m:sub>
                        </m:sSub>
                      </m:e>
                    </m:d>
                    <m:r>
                      <a:rPr lang="da-DK" i="1">
                        <a:latin typeface="Cambria Math"/>
                        <a:ea typeface="Cambria Math"/>
                      </a:rPr>
                      <m:t>=</m:t>
                    </m:r>
                    <m:r>
                      <a:rPr lang="da-DK" i="1">
                        <a:latin typeface="Cambria Math"/>
                        <a:ea typeface="Cambria Math"/>
                      </a:rPr>
                      <m:t>𝒩</m:t>
                    </m:r>
                    <m:d>
                      <m:dPr>
                        <m:ctrlPr>
                          <a:rPr lang="da-DK" i="1">
                            <a:latin typeface="Cambria Math"/>
                            <a:ea typeface="Cambria Math"/>
                          </a:rPr>
                        </m:ctrlPr>
                      </m:dPr>
                      <m:e>
                        <m:sSub>
                          <m:sSubPr>
                            <m:ctrlPr>
                              <a:rPr lang="da-DK" i="1">
                                <a:latin typeface="Cambria Math"/>
                                <a:ea typeface="Cambria Math"/>
                              </a:rPr>
                            </m:ctrlPr>
                          </m:sSubPr>
                          <m:e>
                            <m:r>
                              <a:rPr lang="da-DK" i="1">
                                <a:latin typeface="Cambria Math"/>
                                <a:ea typeface="Cambria Math"/>
                              </a:rPr>
                              <m:t>𝑥</m:t>
                            </m:r>
                          </m:e>
                          <m:sub>
                            <m:r>
                              <a:rPr lang="da-DK" b="0" i="1" smtClean="0">
                                <a:latin typeface="Cambria Math"/>
                                <a:ea typeface="Cambria Math"/>
                              </a:rPr>
                              <m:t>𝑏</m:t>
                            </m:r>
                          </m:sub>
                        </m:sSub>
                      </m:e>
                      <m:e>
                        <m:sSub>
                          <m:sSubPr>
                            <m:ctrlPr>
                              <a:rPr lang="da-DK" i="1">
                                <a:latin typeface="Cambria Math"/>
                                <a:ea typeface="Cambria Math"/>
                              </a:rPr>
                            </m:ctrlPr>
                          </m:sSubPr>
                          <m:e>
                            <m:r>
                              <a:rPr lang="da-DK" i="1">
                                <a:latin typeface="Cambria Math"/>
                                <a:ea typeface="Cambria Math"/>
                              </a:rPr>
                              <m:t>𝜇</m:t>
                            </m:r>
                          </m:e>
                          <m:sub>
                            <m:r>
                              <a:rPr lang="da-DK" b="0" i="1" smtClean="0">
                                <a:latin typeface="Cambria Math"/>
                                <a:ea typeface="Cambria Math"/>
                              </a:rPr>
                              <m:t>𝑏</m:t>
                            </m:r>
                          </m:sub>
                        </m:sSub>
                        <m:r>
                          <a:rPr lang="da-DK" i="1">
                            <a:latin typeface="Cambria Math"/>
                            <a:ea typeface="Cambria Math"/>
                          </a:rPr>
                          <m:t>,</m:t>
                        </m:r>
                        <m:sSub>
                          <m:sSubPr>
                            <m:ctrlPr>
                              <a:rPr lang="da-DK" i="1">
                                <a:latin typeface="Cambria Math"/>
                                <a:ea typeface="Cambria Math"/>
                              </a:rPr>
                            </m:ctrlPr>
                          </m:sSubPr>
                          <m:e>
                            <m:r>
                              <m:rPr>
                                <m:sty m:val="p"/>
                              </m:rPr>
                              <a:rPr lang="el-GR" i="1">
                                <a:latin typeface="Cambria Math"/>
                                <a:ea typeface="Cambria Math"/>
                              </a:rPr>
                              <m:t>Σ</m:t>
                            </m:r>
                          </m:e>
                          <m:sub>
                            <m:r>
                              <a:rPr lang="da-DK" b="0" i="1" smtClean="0">
                                <a:latin typeface="Cambria Math"/>
                                <a:ea typeface="Cambria Math"/>
                              </a:rPr>
                              <m:t>𝑏𝑏</m:t>
                            </m:r>
                          </m:sub>
                        </m:sSub>
                      </m:e>
                    </m:d>
                  </m:oMath>
                </a14:m>
                <a:r>
                  <a:rPr lang="da-DK" dirty="0"/>
                  <a:t>, </a:t>
                </a:r>
              </a:p>
            </p:txBody>
          </p:sp>
        </mc:Choice>
        <mc:Fallback xmlns="">
          <p:sp>
            <p:nvSpPr>
              <p:cNvPr id="12" name="Tekstboks 11"/>
              <p:cNvSpPr txBox="1">
                <a:spLocks noRot="1" noChangeAspect="1" noMove="1" noResize="1" noEditPoints="1" noAdjustHandles="1" noChangeArrowheads="1" noChangeShapeType="1" noTextEdit="1"/>
              </p:cNvSpPr>
              <p:nvPr/>
            </p:nvSpPr>
            <p:spPr>
              <a:xfrm>
                <a:off x="993638" y="4725144"/>
                <a:ext cx="4978542" cy="369332"/>
              </a:xfrm>
              <a:prstGeom prst="rect">
                <a:avLst/>
              </a:prstGeom>
              <a:blipFill rotWithShape="1">
                <a:blip r:embed="rId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kstboks 12"/>
              <p:cNvSpPr txBox="1"/>
              <p:nvPr/>
            </p:nvSpPr>
            <p:spPr>
              <a:xfrm>
                <a:off x="1953099" y="5176298"/>
                <a:ext cx="3059620" cy="4139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a-DK" i="1" smtClean="0">
                          <a:latin typeface="Cambria Math"/>
                          <a:ea typeface="Cambria Math"/>
                        </a:rPr>
                        <m:t>𝑝</m:t>
                      </m:r>
                      <m:d>
                        <m:dPr>
                          <m:ctrlPr>
                            <a:rPr lang="da-DK" i="1">
                              <a:latin typeface="Cambria Math"/>
                              <a:ea typeface="Cambria Math"/>
                            </a:rPr>
                          </m:ctrlPr>
                        </m:dPr>
                        <m:e>
                          <m:sSub>
                            <m:sSubPr>
                              <m:ctrlPr>
                                <a:rPr lang="da-DK" i="1">
                                  <a:latin typeface="Cambria Math"/>
                                  <a:ea typeface="Cambria Math"/>
                                </a:rPr>
                              </m:ctrlPr>
                            </m:sSubPr>
                            <m:e>
                              <m:r>
                                <a:rPr lang="da-DK" i="1">
                                  <a:latin typeface="Cambria Math"/>
                                  <a:ea typeface="Cambria Math"/>
                                </a:rPr>
                                <m:t>𝑥</m:t>
                              </m:r>
                            </m:e>
                            <m:sub>
                              <m:r>
                                <a:rPr lang="da-DK" i="1">
                                  <a:latin typeface="Cambria Math"/>
                                  <a:ea typeface="Cambria Math"/>
                                </a:rPr>
                                <m:t>𝑎</m:t>
                              </m:r>
                            </m:sub>
                          </m:sSub>
                          <m:r>
                            <a:rPr lang="da-DK" b="0" i="1" smtClean="0">
                              <a:latin typeface="Cambria Math"/>
                              <a:ea typeface="Cambria Math"/>
                            </a:rPr>
                            <m:t>|</m:t>
                          </m:r>
                          <m:sSub>
                            <m:sSubPr>
                              <m:ctrlPr>
                                <a:rPr lang="da-DK" b="0" i="1" smtClean="0">
                                  <a:latin typeface="Cambria Math"/>
                                  <a:ea typeface="Cambria Math"/>
                                </a:rPr>
                              </m:ctrlPr>
                            </m:sSubPr>
                            <m:e>
                              <m:r>
                                <a:rPr lang="da-DK" b="0" i="1" smtClean="0">
                                  <a:latin typeface="Cambria Math"/>
                                  <a:ea typeface="Cambria Math"/>
                                </a:rPr>
                                <m:t>𝑥</m:t>
                              </m:r>
                            </m:e>
                            <m:sub>
                              <m:r>
                                <a:rPr lang="da-DK" b="0" i="1" smtClean="0">
                                  <a:latin typeface="Cambria Math"/>
                                  <a:ea typeface="Cambria Math"/>
                                </a:rPr>
                                <m:t>𝑏</m:t>
                              </m:r>
                            </m:sub>
                          </m:sSub>
                        </m:e>
                      </m:d>
                      <m:r>
                        <a:rPr lang="da-DK" i="1">
                          <a:latin typeface="Cambria Math"/>
                          <a:ea typeface="Cambria Math"/>
                        </a:rPr>
                        <m:t>=</m:t>
                      </m:r>
                      <m:r>
                        <a:rPr lang="da-DK" i="1">
                          <a:latin typeface="Cambria Math"/>
                          <a:ea typeface="Cambria Math"/>
                        </a:rPr>
                        <m:t>𝒩</m:t>
                      </m:r>
                      <m:d>
                        <m:dPr>
                          <m:ctrlPr>
                            <a:rPr lang="da-DK" i="1">
                              <a:latin typeface="Cambria Math"/>
                              <a:ea typeface="Cambria Math"/>
                            </a:rPr>
                          </m:ctrlPr>
                        </m:dPr>
                        <m:e>
                          <m:r>
                            <a:rPr lang="da-DK" b="0" i="1" smtClean="0">
                              <a:latin typeface="Cambria Math"/>
                              <a:ea typeface="Cambria Math"/>
                            </a:rPr>
                            <m:t>𝑥</m:t>
                          </m:r>
                        </m:e>
                        <m:e>
                          <m:sSub>
                            <m:sSubPr>
                              <m:ctrlPr>
                                <a:rPr lang="da-DK" i="1">
                                  <a:latin typeface="Cambria Math"/>
                                  <a:ea typeface="Cambria Math"/>
                                </a:rPr>
                              </m:ctrlPr>
                            </m:sSubPr>
                            <m:e>
                              <m:r>
                                <a:rPr lang="da-DK" i="1">
                                  <a:latin typeface="Cambria Math"/>
                                  <a:ea typeface="Cambria Math"/>
                                </a:rPr>
                                <m:t>𝜇</m:t>
                              </m:r>
                            </m:e>
                            <m:sub>
                              <m:r>
                                <a:rPr lang="da-DK" i="1">
                                  <a:latin typeface="Cambria Math"/>
                                  <a:ea typeface="Cambria Math"/>
                                </a:rPr>
                                <m:t>𝑎</m:t>
                              </m:r>
                              <m:r>
                                <a:rPr lang="da-DK" b="0" i="1" smtClean="0">
                                  <a:latin typeface="Cambria Math"/>
                                  <a:ea typeface="Cambria Math"/>
                                </a:rPr>
                                <m:t>|</m:t>
                              </m:r>
                              <m:r>
                                <a:rPr lang="da-DK" b="0" i="1" smtClean="0">
                                  <a:latin typeface="Cambria Math"/>
                                  <a:ea typeface="Cambria Math"/>
                                </a:rPr>
                                <m:t>𝑏</m:t>
                              </m:r>
                            </m:sub>
                          </m:sSub>
                          <m:r>
                            <a:rPr lang="da-DK" i="1">
                              <a:latin typeface="Cambria Math"/>
                              <a:ea typeface="Cambria Math"/>
                            </a:rPr>
                            <m:t>,</m:t>
                          </m:r>
                          <m:sSub>
                            <m:sSubPr>
                              <m:ctrlPr>
                                <a:rPr lang="da-DK" i="1">
                                  <a:latin typeface="Cambria Math"/>
                                  <a:ea typeface="Cambria Math"/>
                                </a:rPr>
                              </m:ctrlPr>
                            </m:sSubPr>
                            <m:e>
                              <m:r>
                                <m:rPr>
                                  <m:sty m:val="p"/>
                                </m:rPr>
                                <a:rPr lang="el-GR" i="1">
                                  <a:latin typeface="Cambria Math"/>
                                  <a:ea typeface="Cambria Math"/>
                                </a:rPr>
                                <m:t>Σ</m:t>
                              </m:r>
                            </m:e>
                            <m:sub>
                              <m:r>
                                <a:rPr lang="da-DK" i="1">
                                  <a:latin typeface="Cambria Math"/>
                                  <a:ea typeface="Cambria Math"/>
                                </a:rPr>
                                <m:t>𝑎</m:t>
                              </m:r>
                              <m:r>
                                <a:rPr lang="da-DK" b="0" i="1" smtClean="0">
                                  <a:latin typeface="Cambria Math"/>
                                  <a:ea typeface="Cambria Math"/>
                                </a:rPr>
                                <m:t>|</m:t>
                              </m:r>
                              <m:r>
                                <a:rPr lang="da-DK" b="0" i="1" smtClean="0">
                                  <a:latin typeface="Cambria Math"/>
                                  <a:ea typeface="Cambria Math"/>
                                </a:rPr>
                                <m:t>𝑏</m:t>
                              </m:r>
                            </m:sub>
                          </m:sSub>
                        </m:e>
                      </m:d>
                    </m:oMath>
                  </m:oMathPara>
                </a14:m>
                <a:endParaRPr lang="da-DK" dirty="0"/>
              </a:p>
            </p:txBody>
          </p:sp>
        </mc:Choice>
        <mc:Fallback xmlns="">
          <p:sp>
            <p:nvSpPr>
              <p:cNvPr id="13" name="Tekstboks 12"/>
              <p:cNvSpPr txBox="1">
                <a:spLocks noRot="1" noChangeAspect="1" noMove="1" noResize="1" noEditPoints="1" noAdjustHandles="1" noChangeArrowheads="1" noChangeShapeType="1" noTextEdit="1"/>
              </p:cNvSpPr>
              <p:nvPr/>
            </p:nvSpPr>
            <p:spPr>
              <a:xfrm>
                <a:off x="1953099" y="5176298"/>
                <a:ext cx="3059620" cy="413959"/>
              </a:xfrm>
              <a:prstGeom prst="rect">
                <a:avLst/>
              </a:prstGeom>
              <a:blipFill rotWithShape="1">
                <a:blip r:embed="rId4"/>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kstboks 13"/>
              <p:cNvSpPr txBox="1"/>
              <p:nvPr/>
            </p:nvSpPr>
            <p:spPr>
              <a:xfrm>
                <a:off x="348061" y="5594516"/>
                <a:ext cx="3126177" cy="4063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a-DK" b="0" i="1" smtClean="0">
                              <a:latin typeface="Cambria Math"/>
                              <a:ea typeface="Cambria Math"/>
                            </a:rPr>
                          </m:ctrlPr>
                        </m:sSubPr>
                        <m:e>
                          <m:r>
                            <a:rPr lang="da-DK" i="1" smtClean="0">
                              <a:latin typeface="Cambria Math"/>
                              <a:ea typeface="Cambria Math"/>
                            </a:rPr>
                            <m:t>𝜇</m:t>
                          </m:r>
                        </m:e>
                        <m:sub>
                          <m:r>
                            <a:rPr lang="da-DK" b="0" i="1" smtClean="0">
                              <a:latin typeface="Cambria Math"/>
                              <a:ea typeface="Cambria Math"/>
                            </a:rPr>
                            <m:t>𝑎</m:t>
                          </m:r>
                          <m:r>
                            <a:rPr lang="da-DK" b="0" i="1" smtClean="0">
                              <a:latin typeface="Cambria Math"/>
                              <a:ea typeface="Cambria Math"/>
                            </a:rPr>
                            <m:t>|</m:t>
                          </m:r>
                          <m:r>
                            <a:rPr lang="da-DK" b="0" i="1" smtClean="0">
                              <a:latin typeface="Cambria Math"/>
                              <a:ea typeface="Cambria Math"/>
                            </a:rPr>
                            <m:t>𝑏</m:t>
                          </m:r>
                        </m:sub>
                      </m:sSub>
                      <m:r>
                        <a:rPr lang="da-DK" b="0" i="1" smtClean="0">
                          <a:latin typeface="Cambria Math"/>
                          <a:ea typeface="Cambria Math"/>
                        </a:rPr>
                        <m:t>=</m:t>
                      </m:r>
                      <m:sSub>
                        <m:sSubPr>
                          <m:ctrlPr>
                            <a:rPr lang="da-DK" b="0" i="1" smtClean="0">
                              <a:latin typeface="Cambria Math"/>
                              <a:ea typeface="Cambria Math"/>
                            </a:rPr>
                          </m:ctrlPr>
                        </m:sSubPr>
                        <m:e>
                          <m:r>
                            <a:rPr lang="da-DK" b="0" i="1" smtClean="0">
                              <a:latin typeface="Cambria Math"/>
                              <a:ea typeface="Cambria Math"/>
                            </a:rPr>
                            <m:t>𝜇</m:t>
                          </m:r>
                        </m:e>
                        <m:sub>
                          <m:r>
                            <a:rPr lang="da-DK" b="0" i="1" smtClean="0">
                              <a:latin typeface="Cambria Math"/>
                              <a:ea typeface="Cambria Math"/>
                            </a:rPr>
                            <m:t>𝑎</m:t>
                          </m:r>
                        </m:sub>
                      </m:sSub>
                      <m:r>
                        <a:rPr lang="da-DK" b="0" i="1" smtClean="0">
                          <a:latin typeface="Cambria Math"/>
                          <a:ea typeface="Cambria Math"/>
                        </a:rPr>
                        <m:t>+</m:t>
                      </m:r>
                      <m:sSub>
                        <m:sSubPr>
                          <m:ctrlPr>
                            <a:rPr lang="da-DK" b="0" i="1" smtClean="0">
                              <a:latin typeface="Cambria Math"/>
                              <a:ea typeface="Cambria Math"/>
                            </a:rPr>
                          </m:ctrlPr>
                        </m:sSubPr>
                        <m:e>
                          <m:r>
                            <m:rPr>
                              <m:sty m:val="p"/>
                            </m:rPr>
                            <a:rPr lang="el-GR" i="1">
                              <a:latin typeface="Cambria Math"/>
                              <a:ea typeface="Cambria Math"/>
                            </a:rPr>
                            <m:t>Σ</m:t>
                          </m:r>
                        </m:e>
                        <m:sub>
                          <m:r>
                            <a:rPr lang="da-DK" b="0" i="1" smtClean="0">
                              <a:latin typeface="Cambria Math"/>
                              <a:ea typeface="Cambria Math"/>
                            </a:rPr>
                            <m:t>𝑎𝑏</m:t>
                          </m:r>
                        </m:sub>
                      </m:sSub>
                      <m:sSubSup>
                        <m:sSubSupPr>
                          <m:ctrlPr>
                            <a:rPr lang="da-DK" b="0" i="1" smtClean="0">
                              <a:latin typeface="Cambria Math"/>
                              <a:ea typeface="Cambria Math"/>
                            </a:rPr>
                          </m:ctrlPr>
                        </m:sSubSupPr>
                        <m:e>
                          <m:r>
                            <m:rPr>
                              <m:sty m:val="p"/>
                            </m:rPr>
                            <a:rPr lang="el-GR" i="1">
                              <a:latin typeface="Cambria Math"/>
                              <a:ea typeface="Cambria Math"/>
                            </a:rPr>
                            <m:t>Σ</m:t>
                          </m:r>
                        </m:e>
                        <m:sub>
                          <m:r>
                            <a:rPr lang="da-DK" b="0" i="1" smtClean="0">
                              <a:latin typeface="Cambria Math"/>
                              <a:ea typeface="Cambria Math"/>
                            </a:rPr>
                            <m:t>𝑏𝑏</m:t>
                          </m:r>
                        </m:sub>
                        <m:sup>
                          <m:r>
                            <a:rPr lang="da-DK" i="1">
                              <a:latin typeface="Cambria Math"/>
                              <a:ea typeface="Cambria Math"/>
                            </a:rPr>
                            <m:t>−1</m:t>
                          </m:r>
                        </m:sup>
                      </m:sSubSup>
                      <m:r>
                        <a:rPr lang="da-DK" b="0" i="1" smtClean="0">
                          <a:latin typeface="Cambria Math"/>
                          <a:ea typeface="Cambria Math"/>
                        </a:rPr>
                        <m:t>(</m:t>
                      </m:r>
                      <m:sSub>
                        <m:sSubPr>
                          <m:ctrlPr>
                            <a:rPr lang="da-DK" b="0" i="1" smtClean="0">
                              <a:latin typeface="Cambria Math"/>
                              <a:ea typeface="Cambria Math"/>
                            </a:rPr>
                          </m:ctrlPr>
                        </m:sSubPr>
                        <m:e>
                          <m:r>
                            <a:rPr lang="da-DK" b="0" i="1" smtClean="0">
                              <a:latin typeface="Cambria Math"/>
                              <a:ea typeface="Cambria Math"/>
                            </a:rPr>
                            <m:t>𝑥</m:t>
                          </m:r>
                        </m:e>
                        <m:sub>
                          <m:r>
                            <a:rPr lang="da-DK" b="0" i="1" smtClean="0">
                              <a:latin typeface="Cambria Math"/>
                              <a:ea typeface="Cambria Math"/>
                            </a:rPr>
                            <m:t>𝑏</m:t>
                          </m:r>
                        </m:sub>
                      </m:sSub>
                      <m:r>
                        <a:rPr lang="da-DK" b="0" i="1" smtClean="0">
                          <a:latin typeface="Cambria Math"/>
                          <a:ea typeface="Cambria Math"/>
                        </a:rPr>
                        <m:t>−</m:t>
                      </m:r>
                      <m:sSub>
                        <m:sSubPr>
                          <m:ctrlPr>
                            <a:rPr lang="da-DK" i="1">
                              <a:latin typeface="Cambria Math"/>
                              <a:ea typeface="Cambria Math"/>
                            </a:rPr>
                          </m:ctrlPr>
                        </m:sSubPr>
                        <m:e>
                          <m:r>
                            <a:rPr lang="da-DK" i="1">
                              <a:latin typeface="Cambria Math"/>
                              <a:ea typeface="Cambria Math"/>
                            </a:rPr>
                            <m:t>𝜇</m:t>
                          </m:r>
                        </m:e>
                        <m:sub>
                          <m:r>
                            <a:rPr lang="da-DK" b="0" i="1" smtClean="0">
                              <a:latin typeface="Cambria Math"/>
                              <a:ea typeface="Cambria Math"/>
                            </a:rPr>
                            <m:t>𝑏</m:t>
                          </m:r>
                        </m:sub>
                      </m:sSub>
                      <m:r>
                        <a:rPr lang="da-DK" b="0" i="1" smtClean="0">
                          <a:latin typeface="Cambria Math"/>
                          <a:ea typeface="Cambria Math"/>
                        </a:rPr>
                        <m:t>)</m:t>
                      </m:r>
                    </m:oMath>
                  </m:oMathPara>
                </a14:m>
                <a:endParaRPr lang="da-DK" dirty="0"/>
              </a:p>
            </p:txBody>
          </p:sp>
        </mc:Choice>
        <mc:Fallback xmlns="">
          <p:sp>
            <p:nvSpPr>
              <p:cNvPr id="14" name="Tekstboks 13"/>
              <p:cNvSpPr txBox="1">
                <a:spLocks noRot="1" noChangeAspect="1" noMove="1" noResize="1" noEditPoints="1" noAdjustHandles="1" noChangeArrowheads="1" noChangeShapeType="1" noTextEdit="1"/>
              </p:cNvSpPr>
              <p:nvPr/>
            </p:nvSpPr>
            <p:spPr>
              <a:xfrm>
                <a:off x="348061" y="5594516"/>
                <a:ext cx="3126177" cy="406393"/>
              </a:xfrm>
              <a:prstGeom prst="rect">
                <a:avLst/>
              </a:prstGeom>
              <a:blipFill rotWithShape="1">
                <a:blip r:embed="rId5"/>
                <a:stretch>
                  <a:fillRect b="-1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kstboks 14"/>
              <p:cNvSpPr txBox="1"/>
              <p:nvPr/>
            </p:nvSpPr>
            <p:spPr>
              <a:xfrm>
                <a:off x="3789660" y="5594516"/>
                <a:ext cx="2628668" cy="4063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a-DK" b="0" i="1" smtClean="0">
                              <a:latin typeface="Cambria Math"/>
                              <a:ea typeface="Cambria Math"/>
                            </a:rPr>
                          </m:ctrlPr>
                        </m:sSubPr>
                        <m:e>
                          <m:r>
                            <m:rPr>
                              <m:sty m:val="p"/>
                            </m:rPr>
                            <a:rPr lang="el-GR" i="1">
                              <a:latin typeface="Cambria Math"/>
                              <a:ea typeface="Cambria Math"/>
                            </a:rPr>
                            <m:t>Σ</m:t>
                          </m:r>
                        </m:e>
                        <m:sub>
                          <m:r>
                            <a:rPr lang="da-DK" b="0" i="1" smtClean="0">
                              <a:latin typeface="Cambria Math"/>
                              <a:ea typeface="Cambria Math"/>
                            </a:rPr>
                            <m:t>𝑎</m:t>
                          </m:r>
                          <m:r>
                            <a:rPr lang="da-DK" b="0" i="1" smtClean="0">
                              <a:latin typeface="Cambria Math"/>
                              <a:ea typeface="Cambria Math"/>
                            </a:rPr>
                            <m:t>|</m:t>
                          </m:r>
                          <m:r>
                            <a:rPr lang="da-DK" b="0" i="1" smtClean="0">
                              <a:latin typeface="Cambria Math"/>
                              <a:ea typeface="Cambria Math"/>
                            </a:rPr>
                            <m:t>𝑏</m:t>
                          </m:r>
                        </m:sub>
                      </m:sSub>
                      <m:r>
                        <a:rPr lang="da-DK" b="0" i="1" smtClean="0">
                          <a:latin typeface="Cambria Math"/>
                          <a:ea typeface="Cambria Math"/>
                        </a:rPr>
                        <m:t>=</m:t>
                      </m:r>
                      <m:sSub>
                        <m:sSubPr>
                          <m:ctrlPr>
                            <a:rPr lang="da-DK" i="1">
                              <a:latin typeface="Cambria Math"/>
                              <a:ea typeface="Cambria Math"/>
                            </a:rPr>
                          </m:ctrlPr>
                        </m:sSubPr>
                        <m:e>
                          <m:r>
                            <m:rPr>
                              <m:sty m:val="p"/>
                            </m:rPr>
                            <a:rPr lang="el-GR" i="1">
                              <a:latin typeface="Cambria Math"/>
                              <a:ea typeface="Cambria Math"/>
                            </a:rPr>
                            <m:t>Σ</m:t>
                          </m:r>
                        </m:e>
                        <m:sub>
                          <m:r>
                            <a:rPr lang="da-DK" i="1">
                              <a:latin typeface="Cambria Math"/>
                              <a:ea typeface="Cambria Math"/>
                            </a:rPr>
                            <m:t>𝑎</m:t>
                          </m:r>
                          <m:r>
                            <a:rPr lang="da-DK" b="0" i="1" smtClean="0">
                              <a:latin typeface="Cambria Math"/>
                              <a:ea typeface="Cambria Math"/>
                            </a:rPr>
                            <m:t>𝑎</m:t>
                          </m:r>
                        </m:sub>
                      </m:sSub>
                      <m:r>
                        <a:rPr lang="da-DK" b="0" i="1" smtClean="0">
                          <a:latin typeface="Cambria Math"/>
                          <a:ea typeface="Cambria Math"/>
                        </a:rPr>
                        <m:t>−</m:t>
                      </m:r>
                      <m:sSub>
                        <m:sSubPr>
                          <m:ctrlPr>
                            <a:rPr lang="da-DK" b="0" i="1" smtClean="0">
                              <a:latin typeface="Cambria Math"/>
                              <a:ea typeface="Cambria Math"/>
                            </a:rPr>
                          </m:ctrlPr>
                        </m:sSubPr>
                        <m:e>
                          <m:r>
                            <m:rPr>
                              <m:sty m:val="p"/>
                            </m:rPr>
                            <a:rPr lang="el-GR" i="1">
                              <a:latin typeface="Cambria Math"/>
                              <a:ea typeface="Cambria Math"/>
                            </a:rPr>
                            <m:t>Σ</m:t>
                          </m:r>
                        </m:e>
                        <m:sub>
                          <m:r>
                            <a:rPr lang="da-DK" b="0" i="1" smtClean="0">
                              <a:latin typeface="Cambria Math"/>
                              <a:ea typeface="Cambria Math"/>
                            </a:rPr>
                            <m:t>𝑎𝑏</m:t>
                          </m:r>
                        </m:sub>
                      </m:sSub>
                      <m:sSubSup>
                        <m:sSubSupPr>
                          <m:ctrlPr>
                            <a:rPr lang="da-DK" b="0" i="1" smtClean="0">
                              <a:latin typeface="Cambria Math"/>
                              <a:ea typeface="Cambria Math"/>
                            </a:rPr>
                          </m:ctrlPr>
                        </m:sSubSupPr>
                        <m:e>
                          <m:r>
                            <m:rPr>
                              <m:sty m:val="p"/>
                            </m:rPr>
                            <a:rPr lang="el-GR" i="1">
                              <a:latin typeface="Cambria Math"/>
                              <a:ea typeface="Cambria Math"/>
                            </a:rPr>
                            <m:t>Σ</m:t>
                          </m:r>
                        </m:e>
                        <m:sub>
                          <m:r>
                            <a:rPr lang="da-DK" b="0" i="1" smtClean="0">
                              <a:latin typeface="Cambria Math"/>
                              <a:ea typeface="Cambria Math"/>
                            </a:rPr>
                            <m:t>𝑏𝑏</m:t>
                          </m:r>
                        </m:sub>
                        <m:sup>
                          <m:r>
                            <a:rPr lang="da-DK" i="1">
                              <a:latin typeface="Cambria Math"/>
                              <a:ea typeface="Cambria Math"/>
                            </a:rPr>
                            <m:t>−1</m:t>
                          </m:r>
                        </m:sup>
                      </m:sSubSup>
                      <m:sSub>
                        <m:sSubPr>
                          <m:ctrlPr>
                            <a:rPr lang="da-DK" i="1">
                              <a:latin typeface="Cambria Math"/>
                              <a:ea typeface="Cambria Math"/>
                            </a:rPr>
                          </m:ctrlPr>
                        </m:sSubPr>
                        <m:e>
                          <m:r>
                            <m:rPr>
                              <m:sty m:val="p"/>
                            </m:rPr>
                            <a:rPr lang="el-GR" i="1">
                              <a:latin typeface="Cambria Math"/>
                              <a:ea typeface="Cambria Math"/>
                            </a:rPr>
                            <m:t>Σ</m:t>
                          </m:r>
                        </m:e>
                        <m:sub>
                          <m:r>
                            <a:rPr lang="da-DK" b="0" i="1" smtClean="0">
                              <a:latin typeface="Cambria Math"/>
                              <a:ea typeface="Cambria Math"/>
                            </a:rPr>
                            <m:t>𝑏𝑎</m:t>
                          </m:r>
                        </m:sub>
                      </m:sSub>
                    </m:oMath>
                  </m:oMathPara>
                </a14:m>
                <a:endParaRPr lang="da-DK" dirty="0"/>
              </a:p>
            </p:txBody>
          </p:sp>
        </mc:Choice>
        <mc:Fallback xmlns="">
          <p:sp>
            <p:nvSpPr>
              <p:cNvPr id="15" name="Tekstboks 14"/>
              <p:cNvSpPr txBox="1">
                <a:spLocks noRot="1" noChangeAspect="1" noMove="1" noResize="1" noEditPoints="1" noAdjustHandles="1" noChangeArrowheads="1" noChangeShapeType="1" noTextEdit="1"/>
              </p:cNvSpPr>
              <p:nvPr/>
            </p:nvSpPr>
            <p:spPr>
              <a:xfrm>
                <a:off x="3789660" y="5594516"/>
                <a:ext cx="2628668" cy="406393"/>
              </a:xfrm>
              <a:prstGeom prst="rect">
                <a:avLst/>
              </a:prstGeom>
              <a:blipFill rotWithShape="1">
                <a:blip r:embed="rId6"/>
                <a:stretch>
                  <a:fillRect b="-10606"/>
                </a:stretch>
              </a:blipFill>
            </p:spPr>
            <p:txBody>
              <a:bodyPr/>
              <a:lstStyle/>
              <a:p>
                <a:r>
                  <a:rPr lang="en-US">
                    <a:noFill/>
                  </a:rPr>
                  <a:t> </a:t>
                </a:r>
              </a:p>
            </p:txBody>
          </p:sp>
        </mc:Fallback>
      </mc:AlternateContent>
      <p:pic>
        <p:nvPicPr>
          <p:cNvPr id="16" name="Billed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7" name="Tekstboks 16"/>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9" name="TextBox 8"/>
          <p:cNvSpPr txBox="1"/>
          <p:nvPr/>
        </p:nvSpPr>
        <p:spPr>
          <a:xfrm>
            <a:off x="539552" y="3860092"/>
            <a:ext cx="1495922" cy="369332"/>
          </a:xfrm>
          <a:prstGeom prst="rect">
            <a:avLst/>
          </a:prstGeom>
          <a:noFill/>
        </p:spPr>
        <p:txBody>
          <a:bodyPr wrap="none" rtlCol="0">
            <a:spAutoFit/>
          </a:bodyPr>
          <a:lstStyle/>
          <a:p>
            <a:r>
              <a:rPr lang="en-GB" dirty="0" smtClean="0"/>
              <a:t>Technicalities:</a:t>
            </a:r>
            <a:endParaRPr lang="en-US" dirty="0"/>
          </a:p>
        </p:txBody>
      </p:sp>
      <p:sp>
        <p:nvSpPr>
          <p:cNvPr id="18" name="TextBox 17"/>
          <p:cNvSpPr txBox="1"/>
          <p:nvPr/>
        </p:nvSpPr>
        <p:spPr>
          <a:xfrm>
            <a:off x="539552" y="2835260"/>
            <a:ext cx="6287234" cy="369332"/>
          </a:xfrm>
          <a:prstGeom prst="rect">
            <a:avLst/>
          </a:prstGeom>
          <a:noFill/>
        </p:spPr>
        <p:txBody>
          <a:bodyPr wrap="none" rtlCol="0">
            <a:spAutoFit/>
          </a:bodyPr>
          <a:lstStyle/>
          <a:p>
            <a:r>
              <a:rPr lang="en-GB" dirty="0" smtClean="0"/>
              <a:t>Allows us to express distribution of function value in closed form </a:t>
            </a:r>
            <a:endParaRPr lang="en-US" dirty="0"/>
          </a:p>
        </p:txBody>
      </p:sp>
      <p:sp>
        <p:nvSpPr>
          <p:cNvPr id="19" name="TextBox 18"/>
          <p:cNvSpPr txBox="1"/>
          <p:nvPr/>
        </p:nvSpPr>
        <p:spPr>
          <a:xfrm>
            <a:off x="539552" y="3213761"/>
            <a:ext cx="8503546" cy="646331"/>
          </a:xfrm>
          <a:prstGeom prst="rect">
            <a:avLst/>
          </a:prstGeom>
          <a:noFill/>
        </p:spPr>
        <p:txBody>
          <a:bodyPr wrap="none" rtlCol="0">
            <a:spAutoFit/>
          </a:bodyPr>
          <a:lstStyle/>
          <a:p>
            <a:r>
              <a:rPr lang="en-GB" dirty="0" smtClean="0"/>
              <a:t>We are interested in </a:t>
            </a:r>
            <a:r>
              <a:rPr lang="en-GB" dirty="0" smtClean="0"/>
              <a:t>directly </a:t>
            </a:r>
            <a:r>
              <a:rPr lang="en-GB" dirty="0" smtClean="0"/>
              <a:t>modelling our targets y* instead of </a:t>
            </a:r>
            <a:r>
              <a:rPr lang="en-GB" dirty="0" smtClean="0"/>
              <a:t>committing </a:t>
            </a:r>
            <a:r>
              <a:rPr lang="en-GB" dirty="0" smtClean="0"/>
              <a:t>to a specific </a:t>
            </a:r>
            <a:br>
              <a:rPr lang="en-GB" dirty="0" smtClean="0"/>
            </a:br>
            <a:r>
              <a:rPr lang="en-GB" dirty="0" smtClean="0"/>
              <a:t>parameter </a:t>
            </a:r>
            <a:r>
              <a:rPr lang="en-GB" dirty="0" smtClean="0"/>
              <a:t>model. We want to know the distribution p(y*|</a:t>
            </a:r>
            <a:r>
              <a:rPr lang="en-GB" dirty="0" err="1" smtClean="0"/>
              <a:t>D,x</a:t>
            </a:r>
            <a:r>
              <a:rPr lang="en-GB" dirty="0" smtClean="0"/>
              <a:t>*)</a:t>
            </a:r>
            <a:endParaRPr lang="en-US" dirty="0"/>
          </a:p>
        </p:txBody>
      </p:sp>
    </p:spTree>
    <p:extLst>
      <p:ext uri="{BB962C8B-B14F-4D97-AF65-F5344CB8AC3E}">
        <p14:creationId xmlns:p14="http://schemas.microsoft.com/office/powerpoint/2010/main" val="1096937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470025"/>
          </a:xfrm>
        </p:spPr>
        <p:txBody>
          <a:bodyPr>
            <a:noAutofit/>
          </a:bodyPr>
          <a:lstStyle/>
          <a:p>
            <a:r>
              <a:rPr lang="en-US" sz="4800" dirty="0" smtClean="0"/>
              <a:t>Active ML &amp; Agency </a:t>
            </a:r>
            <a:br>
              <a:rPr lang="en-US" sz="4800" dirty="0" smtClean="0"/>
            </a:br>
            <a:r>
              <a:rPr lang="en-US" sz="4800" dirty="0" smtClean="0"/>
              <a:t>Bayesian optimization (Q2)</a:t>
            </a:r>
            <a:endParaRPr lang="da-DK" sz="4800" dirty="0"/>
          </a:p>
        </p:txBody>
      </p:sp>
      <p:sp>
        <p:nvSpPr>
          <p:cNvPr id="3" name="Undertitel 2"/>
          <p:cNvSpPr>
            <a:spLocks noGrp="1"/>
          </p:cNvSpPr>
          <p:nvPr>
            <p:ph type="subTitle" idx="1"/>
          </p:nvPr>
        </p:nvSpPr>
        <p:spPr>
          <a:xfrm>
            <a:off x="1371600" y="2492896"/>
            <a:ext cx="6400800" cy="720080"/>
          </a:xfrm>
        </p:spPr>
        <p:txBody>
          <a:bodyPr>
            <a:normAutofit/>
          </a:bodyPr>
          <a:lstStyle/>
          <a:p>
            <a:r>
              <a:rPr lang="da-DK" sz="4000" b="1" dirty="0" err="1" smtClean="0">
                <a:solidFill>
                  <a:schemeClr val="bg1"/>
                </a:solidFill>
              </a:rPr>
              <a:t>acquisition</a:t>
            </a:r>
            <a:r>
              <a:rPr lang="da-DK" sz="4000" b="1" dirty="0" smtClean="0">
                <a:solidFill>
                  <a:schemeClr val="bg1"/>
                </a:solidFill>
              </a:rPr>
              <a:t> &amp; </a:t>
            </a:r>
            <a:r>
              <a:rPr lang="da-DK" sz="4000" b="1" dirty="0" err="1" smtClean="0">
                <a:solidFill>
                  <a:schemeClr val="bg1"/>
                </a:solidFill>
              </a:rPr>
              <a:t>covariance</a:t>
            </a:r>
            <a:endParaRPr lang="da-DK" sz="4000" dirty="0">
              <a:solidFill>
                <a:schemeClr val="bg1"/>
              </a:solidFill>
            </a:endParaRPr>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7" name="Tekstboks 6"/>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8" name="Tekstboks 7"/>
          <p:cNvSpPr txBox="1"/>
          <p:nvPr/>
        </p:nvSpPr>
        <p:spPr>
          <a:xfrm>
            <a:off x="2483768" y="5745450"/>
            <a:ext cx="4032448" cy="707886"/>
          </a:xfrm>
          <a:prstGeom prst="rect">
            <a:avLst/>
          </a:prstGeom>
          <a:noFill/>
        </p:spPr>
        <p:txBody>
          <a:bodyPr wrap="square" rtlCol="0">
            <a:spAutoFit/>
          </a:bodyPr>
          <a:lstStyle/>
          <a:p>
            <a:pPr algn="ctr"/>
            <a:r>
              <a:rPr lang="da-DK" sz="2000" dirty="0" smtClean="0"/>
              <a:t>Danmarks Tekniske Universitet </a:t>
            </a:r>
          </a:p>
          <a:p>
            <a:pPr algn="ctr"/>
            <a:r>
              <a:rPr lang="da-DK" sz="2000" dirty="0" smtClean="0"/>
              <a:t>Eksamen forår 2021</a:t>
            </a:r>
          </a:p>
        </p:txBody>
      </p:sp>
      <p:pic>
        <p:nvPicPr>
          <p:cNvPr id="9" name="Picture 6" descr="DTU Design Gu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655568"/>
            <a:ext cx="596281" cy="86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232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err="1" smtClean="0"/>
              <a:t>Aktiv</a:t>
            </a:r>
            <a:r>
              <a:rPr lang="en-US" b="1" dirty="0" smtClean="0"/>
              <a:t> ML &amp; Agency (Q2)</a:t>
            </a:r>
            <a:br>
              <a:rPr lang="en-US" b="1" dirty="0" smtClean="0"/>
            </a:br>
            <a:r>
              <a:rPr lang="da-DK" sz="3600" dirty="0" err="1" smtClean="0">
                <a:solidFill>
                  <a:schemeClr val="tx1">
                    <a:lumMod val="50000"/>
                    <a:lumOff val="50000"/>
                  </a:schemeClr>
                </a:solidFill>
              </a:rPr>
              <a:t>Bayesian</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optimization</a:t>
            </a:r>
            <a:r>
              <a:rPr lang="da-DK" sz="3600" dirty="0" smtClean="0">
                <a:solidFill>
                  <a:schemeClr val="tx1">
                    <a:lumMod val="50000"/>
                    <a:lumOff val="50000"/>
                  </a:schemeClr>
                </a:solidFill>
              </a:rPr>
              <a:t> - </a:t>
            </a:r>
            <a:r>
              <a:rPr lang="da-DK" sz="3600" dirty="0" err="1">
                <a:solidFill>
                  <a:schemeClr val="tx1">
                    <a:lumMod val="50000"/>
                    <a:lumOff val="50000"/>
                  </a:schemeClr>
                </a:solidFill>
              </a:rPr>
              <a:t>a</a:t>
            </a:r>
            <a:r>
              <a:rPr lang="da-DK" sz="3600" dirty="0" err="1" smtClean="0">
                <a:solidFill>
                  <a:schemeClr val="tx1">
                    <a:lumMod val="50000"/>
                    <a:lumOff val="50000"/>
                  </a:schemeClr>
                </a:solidFill>
              </a:rPr>
              <a:t>cquisition</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covariance</a:t>
            </a:r>
            <a:endParaRPr lang="da-DK" sz="3600" dirty="0">
              <a:solidFill>
                <a:schemeClr val="tx1">
                  <a:lumMod val="50000"/>
                  <a:lumOff val="50000"/>
                </a:schemeClr>
              </a:solidFill>
            </a:endParaRPr>
          </a:p>
        </p:txBody>
      </p:sp>
      <p:sp>
        <p:nvSpPr>
          <p:cNvPr id="3" name="Pladsholder til indhold 2"/>
          <p:cNvSpPr>
            <a:spLocks noGrp="1"/>
          </p:cNvSpPr>
          <p:nvPr>
            <p:ph idx="1"/>
          </p:nvPr>
        </p:nvSpPr>
        <p:spPr>
          <a:xfrm>
            <a:off x="457200" y="1628800"/>
            <a:ext cx="5180570" cy="4853135"/>
          </a:xfrm>
        </p:spPr>
        <p:txBody>
          <a:bodyPr>
            <a:noAutofit/>
          </a:bodyPr>
          <a:lstStyle/>
          <a:p>
            <a:pPr marL="0" indent="0">
              <a:buNone/>
            </a:pPr>
            <a:r>
              <a:rPr lang="en-US" sz="2000" b="1" dirty="0" smtClean="0"/>
              <a:t>Acquisition function in Bayesian optimization</a:t>
            </a:r>
          </a:p>
          <a:p>
            <a:pPr marL="0" indent="0">
              <a:buNone/>
            </a:pPr>
            <a:r>
              <a:rPr lang="en-US" sz="2000" dirty="0" smtClean="0"/>
              <a:t>BO maintains </a:t>
            </a:r>
            <a:r>
              <a:rPr lang="en-US" sz="2000" dirty="0"/>
              <a:t>a probabilistic belief about f and designing a </a:t>
            </a:r>
            <a:r>
              <a:rPr lang="en-US" sz="2000" dirty="0" smtClean="0"/>
              <a:t>so called </a:t>
            </a:r>
            <a:r>
              <a:rPr lang="en-US" sz="2000" dirty="0"/>
              <a:t>acquisition function to </a:t>
            </a:r>
            <a:r>
              <a:rPr lang="en-US" sz="2000" dirty="0" smtClean="0"/>
              <a:t>determine, </a:t>
            </a:r>
            <a:r>
              <a:rPr lang="en-US" sz="2000" dirty="0"/>
              <a:t>where to evaluate the function next. Bayesian optimization </a:t>
            </a:r>
            <a:r>
              <a:rPr lang="en-US" sz="2000" dirty="0" smtClean="0"/>
              <a:t>is well-suited </a:t>
            </a:r>
            <a:r>
              <a:rPr lang="en-US" sz="2000" dirty="0"/>
              <a:t>to global optimization </a:t>
            </a:r>
            <a:r>
              <a:rPr lang="en-US" sz="2000" dirty="0" smtClean="0"/>
              <a:t>of expensive </a:t>
            </a:r>
            <a:r>
              <a:rPr lang="en-US" sz="2000" dirty="0"/>
              <a:t>black-box </a:t>
            </a:r>
            <a:r>
              <a:rPr lang="en-US" sz="2000" dirty="0" smtClean="0"/>
              <a:t>function f. </a:t>
            </a:r>
          </a:p>
          <a:p>
            <a:pPr marL="0" indent="0">
              <a:buNone/>
            </a:pPr>
            <a:r>
              <a:rPr lang="en-GB" sz="2000" dirty="0" smtClean="0"/>
              <a:t/>
            </a:r>
            <a:br>
              <a:rPr lang="en-GB" sz="2000" dirty="0" smtClean="0"/>
            </a:br>
            <a:r>
              <a:rPr lang="en-GB" sz="2000" dirty="0" smtClean="0"/>
              <a:t>- used when we wish to optimize a function f        - GP is often used as probabilistic function. </a:t>
            </a:r>
            <a:endParaRPr lang="en-US" sz="2000" dirty="0" smtClean="0"/>
          </a:p>
          <a:p>
            <a:pPr marL="0" indent="0">
              <a:buNone/>
            </a:pPr>
            <a:r>
              <a:rPr lang="en-US" sz="2000" b="1" dirty="0"/>
              <a:t>Acquisition functions</a:t>
            </a:r>
          </a:p>
          <a:p>
            <a:pPr lvl="1"/>
            <a:r>
              <a:rPr lang="en-US" sz="2000" dirty="0" smtClean="0"/>
              <a:t>determine "</a:t>
            </a:r>
            <a:r>
              <a:rPr lang="en-US" sz="2000" dirty="0"/>
              <a:t>value" of evaluating </a:t>
            </a:r>
            <a:r>
              <a:rPr lang="en-US" sz="2000" dirty="0" smtClean="0"/>
              <a:t>point</a:t>
            </a:r>
            <a:endParaRPr lang="en-US" sz="2000" dirty="0"/>
          </a:p>
          <a:p>
            <a:pPr lvl="1"/>
            <a:r>
              <a:rPr lang="en-US" sz="2000" dirty="0" smtClean="0"/>
              <a:t>accounts for </a:t>
            </a:r>
            <a:r>
              <a:rPr lang="en-US" sz="2000" dirty="0"/>
              <a:t>uncertainty of the function</a:t>
            </a:r>
          </a:p>
          <a:p>
            <a:pPr lvl="1"/>
            <a:r>
              <a:rPr lang="en-US" sz="2000" dirty="0" smtClean="0"/>
              <a:t>with </a:t>
            </a:r>
            <a:r>
              <a:rPr lang="en-US" sz="2000" dirty="0"/>
              <a:t>free parameter that trades of </a:t>
            </a:r>
            <a:r>
              <a:rPr lang="en-US" sz="2000" dirty="0" smtClean="0"/>
              <a:t>exploitation/exploration</a:t>
            </a:r>
            <a:endParaRPr lang="da-DK"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770" y="1772816"/>
            <a:ext cx="3398726" cy="278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6" name="Tekstboks 5"/>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Tree>
    <p:extLst>
      <p:ext uri="{BB962C8B-B14F-4D97-AF65-F5344CB8AC3E}">
        <p14:creationId xmlns:p14="http://schemas.microsoft.com/office/powerpoint/2010/main" val="4205232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err="1" smtClean="0"/>
              <a:t>Aktiv</a:t>
            </a:r>
            <a:r>
              <a:rPr lang="en-US" b="1" dirty="0" smtClean="0"/>
              <a:t> ML &amp; Agency (Q2)</a:t>
            </a:r>
            <a:br>
              <a:rPr lang="en-US" b="1" dirty="0" smtClean="0"/>
            </a:br>
            <a:r>
              <a:rPr lang="da-DK" sz="3600" dirty="0" err="1" smtClean="0">
                <a:solidFill>
                  <a:schemeClr val="tx1">
                    <a:lumMod val="50000"/>
                    <a:lumOff val="50000"/>
                  </a:schemeClr>
                </a:solidFill>
              </a:rPr>
              <a:t>Bayesian</a:t>
            </a:r>
            <a:r>
              <a:rPr lang="da-DK" sz="3600" dirty="0" smtClean="0">
                <a:solidFill>
                  <a:schemeClr val="tx1">
                    <a:lumMod val="50000"/>
                    <a:lumOff val="50000"/>
                  </a:schemeClr>
                </a:solidFill>
              </a:rPr>
              <a:t> </a:t>
            </a:r>
            <a:r>
              <a:rPr lang="da-DK" sz="3600" dirty="0" err="1" smtClean="0">
                <a:solidFill>
                  <a:schemeClr val="tx1">
                    <a:lumMod val="50000"/>
                    <a:lumOff val="50000"/>
                  </a:schemeClr>
                </a:solidFill>
              </a:rPr>
              <a:t>optimization</a:t>
            </a:r>
            <a:r>
              <a:rPr lang="da-DK" sz="3600" dirty="0" smtClean="0">
                <a:solidFill>
                  <a:schemeClr val="tx1">
                    <a:lumMod val="50000"/>
                    <a:lumOff val="50000"/>
                  </a:schemeClr>
                </a:solidFill>
              </a:rPr>
              <a:t> - </a:t>
            </a:r>
            <a:r>
              <a:rPr lang="da-DK" sz="3600" dirty="0" err="1">
                <a:solidFill>
                  <a:schemeClr val="tx1">
                    <a:lumMod val="50000"/>
                    <a:lumOff val="50000"/>
                  </a:schemeClr>
                </a:solidFill>
              </a:rPr>
              <a:t>a</a:t>
            </a:r>
            <a:r>
              <a:rPr lang="da-DK" sz="3600" dirty="0" err="1" smtClean="0">
                <a:solidFill>
                  <a:schemeClr val="tx1">
                    <a:lumMod val="50000"/>
                    <a:lumOff val="50000"/>
                  </a:schemeClr>
                </a:solidFill>
              </a:rPr>
              <a:t>cquisition</a:t>
            </a:r>
            <a:r>
              <a:rPr lang="da-DK" sz="3600" dirty="0" smtClean="0">
                <a:solidFill>
                  <a:schemeClr val="tx1">
                    <a:lumMod val="50000"/>
                    <a:lumOff val="50000"/>
                  </a:schemeClr>
                </a:solidFill>
              </a:rPr>
              <a:t> &amp; </a:t>
            </a:r>
            <a:r>
              <a:rPr lang="da-DK" sz="3600" dirty="0" err="1" smtClean="0">
                <a:solidFill>
                  <a:schemeClr val="tx1">
                    <a:lumMod val="50000"/>
                    <a:lumOff val="50000"/>
                  </a:schemeClr>
                </a:solidFill>
              </a:rPr>
              <a:t>covariance</a:t>
            </a:r>
            <a:endParaRPr lang="da-DK" sz="3600" dirty="0">
              <a:solidFill>
                <a:schemeClr val="tx1">
                  <a:lumMod val="50000"/>
                  <a:lumOff val="50000"/>
                </a:schemeClr>
              </a:solidFill>
            </a:endParaRPr>
          </a:p>
        </p:txBody>
      </p:sp>
      <p:sp>
        <p:nvSpPr>
          <p:cNvPr id="3" name="Pladsholder til indhold 2"/>
          <p:cNvSpPr>
            <a:spLocks noGrp="1"/>
          </p:cNvSpPr>
          <p:nvPr>
            <p:ph idx="1"/>
          </p:nvPr>
        </p:nvSpPr>
        <p:spPr/>
        <p:txBody>
          <a:bodyPr/>
          <a:lstStyle/>
          <a:p>
            <a:r>
              <a:rPr lang="en-US" dirty="0" smtClean="0"/>
              <a:t>Optimizing covariance function parameters</a:t>
            </a:r>
            <a:endParaRPr lang="da-DK" dirty="0"/>
          </a:p>
        </p:txBody>
      </p:sp>
      <p:sp>
        <p:nvSpPr>
          <p:cNvPr id="5" name="Tekstboks 4"/>
          <p:cNvSpPr txBox="1"/>
          <p:nvPr/>
        </p:nvSpPr>
        <p:spPr>
          <a:xfrm>
            <a:off x="1835696" y="2145630"/>
            <a:ext cx="5734760" cy="369332"/>
          </a:xfrm>
          <a:prstGeom prst="rect">
            <a:avLst/>
          </a:prstGeom>
          <a:noFill/>
        </p:spPr>
        <p:txBody>
          <a:bodyPr wrap="square" rtlCol="0">
            <a:spAutoFit/>
          </a:bodyPr>
          <a:lstStyle/>
          <a:p>
            <a:r>
              <a:rPr lang="en-US" dirty="0" smtClean="0"/>
              <a:t> </a:t>
            </a:r>
            <a:endParaRPr lang="da-DK" dirty="0"/>
          </a:p>
        </p:txBody>
      </p:sp>
      <mc:AlternateContent xmlns:mc="http://schemas.openxmlformats.org/markup-compatibility/2006" xmlns:a14="http://schemas.microsoft.com/office/drawing/2010/main">
        <mc:Choice Requires="a14">
          <p:sp>
            <p:nvSpPr>
              <p:cNvPr id="6" name="Rektangel 5"/>
              <p:cNvSpPr/>
              <p:nvPr/>
            </p:nvSpPr>
            <p:spPr>
              <a:xfrm>
                <a:off x="899592" y="3140968"/>
                <a:ext cx="7776864" cy="7922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subSup"/>
                          <m:supHide m:val="on"/>
                          <m:ctrlPr>
                            <a:rPr lang="da-DK" i="1" smtClean="0">
                              <a:latin typeface="Cambria Math"/>
                            </a:rPr>
                          </m:ctrlPr>
                        </m:naryPr>
                        <m:sub>
                          <m:r>
                            <m:rPr>
                              <m:brk m:alnAt="9"/>
                            </m:rPr>
                            <a:rPr lang="da-DK" b="0" i="1" smtClean="0">
                              <a:latin typeface="Cambria Math"/>
                            </a:rPr>
                            <m:t>𝑖</m:t>
                          </m:r>
                          <m:r>
                            <a:rPr lang="da-DK" b="0" i="1" smtClean="0">
                              <a:latin typeface="Cambria Math"/>
                            </a:rPr>
                            <m:t>,</m:t>
                          </m:r>
                          <m:r>
                            <a:rPr lang="da-DK" b="0" i="1" smtClean="0">
                              <a:latin typeface="Cambria Math"/>
                            </a:rPr>
                            <m:t>𝑗</m:t>
                          </m:r>
                        </m:sub>
                        <m:sup/>
                        <m:e/>
                      </m:nary>
                      <m:r>
                        <a:rPr lang="da-DK" i="1">
                          <a:latin typeface="Cambria Math"/>
                        </a:rPr>
                        <m:t>=</m:t>
                      </m:r>
                      <m:func>
                        <m:funcPr>
                          <m:ctrlPr>
                            <a:rPr lang="da-DK" i="1" smtClean="0">
                              <a:latin typeface="Cambria Math"/>
                            </a:rPr>
                          </m:ctrlPr>
                        </m:funcPr>
                        <m:fName>
                          <m:r>
                            <m:rPr>
                              <m:sty m:val="p"/>
                            </m:rPr>
                            <a:rPr lang="da-DK" b="0" i="0" smtClean="0">
                              <a:latin typeface="Cambria Math"/>
                            </a:rPr>
                            <m:t>Cov</m:t>
                          </m:r>
                        </m:fName>
                        <m:e>
                          <m:d>
                            <m:dPr>
                              <m:ctrlPr>
                                <a:rPr lang="da-DK" b="0" i="1" smtClean="0">
                                  <a:latin typeface="Cambria Math"/>
                                </a:rPr>
                              </m:ctrlPr>
                            </m:dPr>
                            <m:e>
                              <m:sSub>
                                <m:sSubPr>
                                  <m:ctrlPr>
                                    <a:rPr lang="da-DK" b="0" i="1" smtClean="0">
                                      <a:latin typeface="Cambria Math"/>
                                    </a:rPr>
                                  </m:ctrlPr>
                                </m:sSubPr>
                                <m:e>
                                  <m:r>
                                    <a:rPr lang="da-DK" b="0" i="1" smtClean="0">
                                      <a:latin typeface="Cambria Math"/>
                                    </a:rPr>
                                    <m:t>𝑦</m:t>
                                  </m:r>
                                </m:e>
                                <m:sub>
                                  <m:r>
                                    <a:rPr lang="da-DK" b="0" i="1" smtClean="0">
                                      <a:latin typeface="Cambria Math"/>
                                    </a:rPr>
                                    <m:t>𝑖</m:t>
                                  </m:r>
                                </m:sub>
                              </m:sSub>
                              <m:r>
                                <a:rPr lang="da-DK" b="0" i="1" smtClean="0">
                                  <a:latin typeface="Cambria Math"/>
                                </a:rPr>
                                <m:t>,</m:t>
                              </m:r>
                              <m:sSub>
                                <m:sSubPr>
                                  <m:ctrlPr>
                                    <a:rPr lang="da-DK" b="0" i="1" smtClean="0">
                                      <a:latin typeface="Cambria Math"/>
                                    </a:rPr>
                                  </m:ctrlPr>
                                </m:sSubPr>
                                <m:e>
                                  <m:r>
                                    <a:rPr lang="da-DK" b="0" i="1" smtClean="0">
                                      <a:latin typeface="Cambria Math"/>
                                    </a:rPr>
                                    <m:t>𝑦</m:t>
                                  </m:r>
                                </m:e>
                                <m:sub>
                                  <m:r>
                                    <a:rPr lang="da-DK" b="0" i="1" smtClean="0">
                                      <a:latin typeface="Cambria Math"/>
                                    </a:rPr>
                                    <m:t>𝑗</m:t>
                                  </m:r>
                                </m:sub>
                              </m:sSub>
                            </m:e>
                          </m:d>
                          <m:r>
                            <a:rPr lang="da-DK" b="0" i="1" smtClean="0">
                              <a:latin typeface="Cambria Math"/>
                            </a:rPr>
                            <m:t>=</m:t>
                          </m:r>
                          <m:r>
                            <a:rPr lang="da-DK" b="0" i="1" smtClean="0">
                              <a:latin typeface="Cambria Math"/>
                            </a:rPr>
                            <m:t>𝑘</m:t>
                          </m:r>
                          <m:d>
                            <m:dPr>
                              <m:ctrlPr>
                                <a:rPr lang="da-DK" b="0" i="1" smtClean="0">
                                  <a:latin typeface="Cambria Math"/>
                                </a:rPr>
                              </m:ctrlPr>
                            </m:dPr>
                            <m:e>
                              <m:sSub>
                                <m:sSubPr>
                                  <m:ctrlPr>
                                    <a:rPr lang="da-DK" b="0" i="1" smtClean="0">
                                      <a:latin typeface="Cambria Math"/>
                                    </a:rPr>
                                  </m:ctrlPr>
                                </m:sSubPr>
                                <m:e>
                                  <m:r>
                                    <a:rPr lang="da-DK" b="0" i="1" smtClean="0">
                                      <a:latin typeface="Cambria Math"/>
                                    </a:rPr>
                                    <m:t>𝑥</m:t>
                                  </m:r>
                                </m:e>
                                <m:sub>
                                  <m:r>
                                    <a:rPr lang="da-DK" b="0" i="1" smtClean="0">
                                      <a:latin typeface="Cambria Math"/>
                                    </a:rPr>
                                    <m:t>𝑖</m:t>
                                  </m:r>
                                </m:sub>
                              </m:sSub>
                              <m:r>
                                <a:rPr lang="da-DK" b="0" i="1" smtClean="0">
                                  <a:latin typeface="Cambria Math"/>
                                </a:rPr>
                                <m:t>,</m:t>
                              </m:r>
                              <m:sSub>
                                <m:sSubPr>
                                  <m:ctrlPr>
                                    <a:rPr lang="da-DK" b="0" i="1" smtClean="0">
                                      <a:latin typeface="Cambria Math"/>
                                    </a:rPr>
                                  </m:ctrlPr>
                                </m:sSubPr>
                                <m:e>
                                  <m:r>
                                    <a:rPr lang="da-DK" b="0" i="1" smtClean="0">
                                      <a:latin typeface="Cambria Math"/>
                                    </a:rPr>
                                    <m:t>𝑥</m:t>
                                  </m:r>
                                </m:e>
                                <m:sub>
                                  <m:r>
                                    <a:rPr lang="da-DK" b="0" i="1" smtClean="0">
                                      <a:latin typeface="Cambria Math"/>
                                    </a:rPr>
                                    <m:t>𝑗</m:t>
                                  </m:r>
                                </m:sub>
                              </m:sSub>
                            </m:e>
                          </m:d>
                          <m:r>
                            <a:rPr lang="da-DK" b="0" i="1" smtClean="0">
                              <a:latin typeface="Cambria Math"/>
                            </a:rPr>
                            <m:t>=</m:t>
                          </m:r>
                          <m:sSup>
                            <m:sSupPr>
                              <m:ctrlPr>
                                <a:rPr lang="da-DK" b="0" i="1" smtClean="0">
                                  <a:latin typeface="Cambria Math"/>
                                  <a:ea typeface="Cambria Math"/>
                                </a:rPr>
                              </m:ctrlPr>
                            </m:sSupPr>
                            <m:e>
                              <m:r>
                                <a:rPr lang="da-DK" b="0" i="1" smtClean="0">
                                  <a:latin typeface="Cambria Math"/>
                                  <a:ea typeface="Cambria Math"/>
                                </a:rPr>
                                <m:t>𝜎</m:t>
                              </m:r>
                            </m:e>
                            <m:sup>
                              <m:r>
                                <a:rPr lang="da-DK" b="0" i="1" smtClean="0">
                                  <a:latin typeface="Cambria Math"/>
                                  <a:ea typeface="Cambria Math"/>
                                </a:rPr>
                                <m:t>2</m:t>
                              </m:r>
                            </m:sup>
                          </m:sSup>
                          <m:func>
                            <m:funcPr>
                              <m:ctrlPr>
                                <a:rPr lang="da-DK" b="0" i="1" smtClean="0">
                                  <a:latin typeface="Cambria Math"/>
                                  <a:ea typeface="Cambria Math"/>
                                </a:rPr>
                              </m:ctrlPr>
                            </m:funcPr>
                            <m:fName>
                              <m:r>
                                <m:rPr>
                                  <m:sty m:val="p"/>
                                </m:rPr>
                                <a:rPr lang="da-DK" b="0" i="0" smtClean="0">
                                  <a:latin typeface="Cambria Math"/>
                                  <a:ea typeface="Cambria Math"/>
                                </a:rPr>
                                <m:t>exp</m:t>
                              </m:r>
                            </m:fName>
                            <m:e>
                              <m:d>
                                <m:dPr>
                                  <m:ctrlPr>
                                    <a:rPr lang="da-DK" b="0" i="1" smtClean="0">
                                      <a:latin typeface="Cambria Math"/>
                                      <a:ea typeface="Cambria Math"/>
                                    </a:rPr>
                                  </m:ctrlPr>
                                </m:dPr>
                                <m:e>
                                  <m:r>
                                    <a:rPr lang="da-DK" b="0" i="1" smtClean="0">
                                      <a:latin typeface="Cambria Math"/>
                                      <a:ea typeface="Cambria Math"/>
                                    </a:rPr>
                                    <m:t>−</m:t>
                                  </m:r>
                                  <m:f>
                                    <m:fPr>
                                      <m:ctrlPr>
                                        <a:rPr lang="da-DK" b="0" i="1" smtClean="0">
                                          <a:latin typeface="Cambria Math"/>
                                          <a:ea typeface="Cambria Math"/>
                                        </a:rPr>
                                      </m:ctrlPr>
                                    </m:fPr>
                                    <m:num>
                                      <m:sSup>
                                        <m:sSupPr>
                                          <m:ctrlPr>
                                            <a:rPr lang="da-DK" b="0" i="1" smtClean="0">
                                              <a:latin typeface="Cambria Math"/>
                                              <a:ea typeface="Cambria Math"/>
                                            </a:rPr>
                                          </m:ctrlPr>
                                        </m:sSupPr>
                                        <m:e>
                                          <m:d>
                                            <m:dPr>
                                              <m:begChr m:val="‖"/>
                                              <m:endChr m:val="‖"/>
                                              <m:ctrlPr>
                                                <a:rPr lang="da-DK" b="0" i="1" smtClean="0">
                                                  <a:latin typeface="Cambria Math"/>
                                                  <a:ea typeface="Cambria Math"/>
                                                </a:rPr>
                                              </m:ctrlPr>
                                            </m:dPr>
                                            <m:e>
                                              <m:sSub>
                                                <m:sSubPr>
                                                  <m:ctrlPr>
                                                    <a:rPr lang="da-DK" b="0" i="1" smtClean="0">
                                                      <a:latin typeface="Cambria Math"/>
                                                      <a:ea typeface="Cambria Math"/>
                                                    </a:rPr>
                                                  </m:ctrlPr>
                                                </m:sSubPr>
                                                <m:e>
                                                  <m:r>
                                                    <a:rPr lang="da-DK" b="0" i="1" smtClean="0">
                                                      <a:latin typeface="Cambria Math"/>
                                                      <a:ea typeface="Cambria Math"/>
                                                    </a:rPr>
                                                    <m:t>𝑥</m:t>
                                                  </m:r>
                                                </m:e>
                                                <m:sub>
                                                  <m:r>
                                                    <a:rPr lang="da-DK" b="0" i="1" smtClean="0">
                                                      <a:latin typeface="Cambria Math"/>
                                                      <a:ea typeface="Cambria Math"/>
                                                    </a:rPr>
                                                    <m:t>𝑖</m:t>
                                                  </m:r>
                                                </m:sub>
                                              </m:sSub>
                                              <m:r>
                                                <a:rPr lang="da-DK" b="0" i="1" smtClean="0">
                                                  <a:latin typeface="Cambria Math"/>
                                                  <a:ea typeface="Cambria Math"/>
                                                </a:rPr>
                                                <m:t>−</m:t>
                                              </m:r>
                                              <m:sSub>
                                                <m:sSubPr>
                                                  <m:ctrlPr>
                                                    <a:rPr lang="da-DK" b="0" i="1" smtClean="0">
                                                      <a:latin typeface="Cambria Math"/>
                                                      <a:ea typeface="Cambria Math"/>
                                                    </a:rPr>
                                                  </m:ctrlPr>
                                                </m:sSubPr>
                                                <m:e>
                                                  <m:r>
                                                    <a:rPr lang="da-DK" b="0" i="1" smtClean="0">
                                                      <a:latin typeface="Cambria Math"/>
                                                      <a:ea typeface="Cambria Math"/>
                                                    </a:rPr>
                                                    <m:t>𝑥</m:t>
                                                  </m:r>
                                                </m:e>
                                                <m:sub>
                                                  <m:r>
                                                    <a:rPr lang="da-DK" b="0" i="1" smtClean="0">
                                                      <a:latin typeface="Cambria Math"/>
                                                      <a:ea typeface="Cambria Math"/>
                                                    </a:rPr>
                                                    <m:t>𝑗</m:t>
                                                  </m:r>
                                                </m:sub>
                                              </m:sSub>
                                            </m:e>
                                          </m:d>
                                        </m:e>
                                        <m:sup>
                                          <m:r>
                                            <a:rPr lang="da-DK" b="0" i="1" smtClean="0">
                                              <a:latin typeface="Cambria Math"/>
                                              <a:ea typeface="Cambria Math"/>
                                            </a:rPr>
                                            <m:t>2</m:t>
                                          </m:r>
                                        </m:sup>
                                      </m:sSup>
                                    </m:num>
                                    <m:den>
                                      <m:r>
                                        <a:rPr lang="da-DK" b="0" i="1" smtClean="0">
                                          <a:latin typeface="Cambria Math"/>
                                          <a:ea typeface="Cambria Math"/>
                                        </a:rPr>
                                        <m:t>2</m:t>
                                      </m:r>
                                      <m:sSup>
                                        <m:sSupPr>
                                          <m:ctrlPr>
                                            <a:rPr lang="da-DK" b="0" i="1" smtClean="0">
                                              <a:latin typeface="Cambria Math"/>
                                              <a:ea typeface="Cambria Math"/>
                                            </a:rPr>
                                          </m:ctrlPr>
                                        </m:sSupPr>
                                        <m:e>
                                          <m:r>
                                            <a:rPr lang="da-DK" b="0" i="1" smtClean="0">
                                              <a:latin typeface="Cambria Math"/>
                                              <a:ea typeface="Cambria Math"/>
                                            </a:rPr>
                                            <m:t>𝑙</m:t>
                                          </m:r>
                                        </m:e>
                                        <m:sup>
                                          <m:r>
                                            <a:rPr lang="da-DK" b="0" i="1" smtClean="0">
                                              <a:latin typeface="Cambria Math"/>
                                              <a:ea typeface="Cambria Math"/>
                                            </a:rPr>
                                            <m:t>2</m:t>
                                          </m:r>
                                        </m:sup>
                                      </m:sSup>
                                    </m:den>
                                  </m:f>
                                </m:e>
                              </m:d>
                              <m:r>
                                <a:rPr lang="da-DK" b="0" i="1" smtClean="0">
                                  <a:latin typeface="Cambria Math"/>
                                  <a:ea typeface="Cambria Math"/>
                                </a:rPr>
                                <m:t>+</m:t>
                              </m:r>
                              <m:sSubSup>
                                <m:sSubSupPr>
                                  <m:ctrlPr>
                                    <a:rPr lang="da-DK" b="0" i="1" smtClean="0">
                                      <a:latin typeface="Cambria Math"/>
                                      <a:ea typeface="Cambria Math"/>
                                    </a:rPr>
                                  </m:ctrlPr>
                                </m:sSubSupPr>
                                <m:e>
                                  <m:sSub>
                                    <m:sSubPr>
                                      <m:ctrlPr>
                                        <a:rPr lang="da-DK" b="0" i="1" smtClean="0">
                                          <a:latin typeface="Cambria Math"/>
                                          <a:ea typeface="Cambria Math"/>
                                        </a:rPr>
                                      </m:ctrlPr>
                                    </m:sSubPr>
                                    <m:e>
                                      <m:r>
                                        <a:rPr lang="da-DK" b="0" i="1" smtClean="0">
                                          <a:latin typeface="Cambria Math"/>
                                          <a:ea typeface="Cambria Math"/>
                                        </a:rPr>
                                        <m:t>𝛿</m:t>
                                      </m:r>
                                    </m:e>
                                    <m:sub>
                                      <m:r>
                                        <a:rPr lang="da-DK" b="0" i="1" smtClean="0">
                                          <a:latin typeface="Cambria Math"/>
                                          <a:ea typeface="Cambria Math"/>
                                        </a:rPr>
                                        <m:t>𝑖𝑗</m:t>
                                      </m:r>
                                    </m:sub>
                                  </m:sSub>
                                  <m:r>
                                    <a:rPr lang="da-DK" i="1">
                                      <a:latin typeface="Cambria Math"/>
                                      <a:ea typeface="Cambria Math"/>
                                    </a:rPr>
                                    <m:t>𝜎</m:t>
                                  </m:r>
                                </m:e>
                                <m:sub>
                                  <m:r>
                                    <a:rPr lang="da-DK" b="0" i="1" smtClean="0">
                                      <a:latin typeface="Cambria Math"/>
                                      <a:ea typeface="Cambria Math"/>
                                    </a:rPr>
                                    <m:t>𝑛𝑜𝑖𝑠𝑒</m:t>
                                  </m:r>
                                </m:sub>
                                <m:sup>
                                  <m:r>
                                    <a:rPr lang="da-DK" i="1">
                                      <a:latin typeface="Cambria Math"/>
                                      <a:ea typeface="Cambria Math"/>
                                    </a:rPr>
                                    <m:t>2</m:t>
                                  </m:r>
                                </m:sup>
                              </m:sSubSup>
                            </m:e>
                          </m:func>
                        </m:e>
                      </m:func>
                    </m:oMath>
                  </m:oMathPara>
                </a14:m>
                <a:endParaRPr lang="da-DK" dirty="0"/>
              </a:p>
            </p:txBody>
          </p:sp>
        </mc:Choice>
        <mc:Fallback xmlns="">
          <p:sp>
            <p:nvSpPr>
              <p:cNvPr id="6" name="Rektangel 5"/>
              <p:cNvSpPr>
                <a:spLocks noRot="1" noChangeAspect="1" noMove="1" noResize="1" noEditPoints="1" noAdjustHandles="1" noChangeArrowheads="1" noChangeShapeType="1" noTextEdit="1"/>
              </p:cNvSpPr>
              <p:nvPr/>
            </p:nvSpPr>
            <p:spPr>
              <a:xfrm>
                <a:off x="899592" y="3140968"/>
                <a:ext cx="7776864" cy="792205"/>
              </a:xfrm>
              <a:prstGeom prst="rect">
                <a:avLst/>
              </a:prstGeom>
              <a:blipFill rotWithShape="1">
                <a:blip r:embed="rId2"/>
                <a:stretch>
                  <a:fillRect/>
                </a:stretch>
              </a:blipFill>
            </p:spPr>
            <p:txBody>
              <a:bodyPr/>
              <a:lstStyle/>
              <a:p>
                <a:r>
                  <a:rPr lang="da-DK">
                    <a:noFill/>
                  </a:rPr>
                  <a:t> </a:t>
                </a:r>
              </a:p>
            </p:txBody>
          </p:sp>
        </mc:Fallback>
      </mc:AlternateContent>
      <p:sp>
        <p:nvSpPr>
          <p:cNvPr id="7" name="Tekstboks 6"/>
          <p:cNvSpPr txBox="1"/>
          <p:nvPr/>
        </p:nvSpPr>
        <p:spPr>
          <a:xfrm>
            <a:off x="611561" y="3985900"/>
            <a:ext cx="8064895" cy="523220"/>
          </a:xfrm>
          <a:prstGeom prst="rect">
            <a:avLst/>
          </a:prstGeom>
          <a:noFill/>
        </p:spPr>
        <p:txBody>
          <a:bodyPr wrap="square" rtlCol="0">
            <a:spAutoFit/>
          </a:bodyPr>
          <a:lstStyle/>
          <a:p>
            <a:r>
              <a:rPr lang="en-US" b="1" dirty="0" err="1"/>
              <a:t>Lengthscale</a:t>
            </a:r>
            <a:r>
              <a:rPr lang="en-US" b="1" dirty="0"/>
              <a:t> l </a:t>
            </a:r>
            <a:r>
              <a:rPr lang="en-US" sz="1000" dirty="0"/>
              <a:t>describes how smooth a function is. Small </a:t>
            </a:r>
            <a:r>
              <a:rPr lang="en-US" sz="1000" dirty="0" err="1"/>
              <a:t>lengthscale</a:t>
            </a:r>
            <a:r>
              <a:rPr lang="en-US" sz="1000" dirty="0"/>
              <a:t> value means that function values can change quickly, large values characterize functions that change only slowly. </a:t>
            </a:r>
            <a:r>
              <a:rPr lang="en-US" sz="1000" dirty="0" err="1"/>
              <a:t>Lengthscale</a:t>
            </a:r>
            <a:r>
              <a:rPr lang="en-US" sz="1000" dirty="0"/>
              <a:t> also determines how far we can reliably extrapolate from the training </a:t>
            </a:r>
            <a:r>
              <a:rPr lang="en-US" sz="1000" dirty="0" smtClean="0"/>
              <a:t>data</a:t>
            </a:r>
            <a:endParaRPr lang="da-DK" sz="1000" dirty="0"/>
          </a:p>
        </p:txBody>
      </p:sp>
      <mc:AlternateContent xmlns:mc="http://schemas.openxmlformats.org/markup-compatibility/2006" xmlns:a14="http://schemas.microsoft.com/office/drawing/2010/main">
        <mc:Choice Requires="a14">
          <p:sp>
            <p:nvSpPr>
              <p:cNvPr id="8" name="Tekstboks 7"/>
              <p:cNvSpPr txBox="1"/>
              <p:nvPr/>
            </p:nvSpPr>
            <p:spPr>
              <a:xfrm>
                <a:off x="611560" y="4548351"/>
                <a:ext cx="7632848" cy="652551"/>
              </a:xfrm>
              <a:prstGeom prst="rect">
                <a:avLst/>
              </a:prstGeom>
              <a:noFill/>
            </p:spPr>
            <p:txBody>
              <a:bodyPr wrap="square" rtlCol="0">
                <a:spAutoFit/>
              </a:bodyPr>
              <a:lstStyle/>
              <a:p>
                <a:r>
                  <a:rPr lang="en-US" b="1" dirty="0"/>
                  <a:t>Signal variance </a:t>
                </a:r>
                <a14:m>
                  <m:oMath xmlns:m="http://schemas.openxmlformats.org/officeDocument/2006/math">
                    <m:sSup>
                      <m:sSupPr>
                        <m:ctrlPr>
                          <a:rPr lang="da-DK" b="1" i="1">
                            <a:latin typeface="Cambria Math"/>
                            <a:ea typeface="Cambria Math"/>
                          </a:rPr>
                        </m:ctrlPr>
                      </m:sSupPr>
                      <m:e>
                        <m:r>
                          <a:rPr lang="da-DK" b="1" i="1">
                            <a:latin typeface="Cambria Math"/>
                            <a:ea typeface="Cambria Math"/>
                          </a:rPr>
                          <m:t>𝝈</m:t>
                        </m:r>
                      </m:e>
                      <m:sup>
                        <m:r>
                          <a:rPr lang="da-DK" b="1" i="1">
                            <a:latin typeface="Cambria Math"/>
                            <a:ea typeface="Cambria Math"/>
                          </a:rPr>
                          <m:t>𝟐</m:t>
                        </m:r>
                      </m:sup>
                    </m:sSup>
                  </m:oMath>
                </a14:m>
                <a:r>
                  <a:rPr lang="en-US" dirty="0"/>
                  <a:t> </a:t>
                </a:r>
                <a:r>
                  <a:rPr lang="en-US" sz="1000" dirty="0"/>
                  <a:t>is a scaling factor. It determines variation of function values from their mean. Small value of σ2 </a:t>
                </a:r>
                <a:r>
                  <a:rPr lang="en-US" sz="1000" dirty="0" smtClean="0"/>
                  <a:t>characterize </a:t>
                </a:r>
                <a:r>
                  <a:rPr lang="en-US" sz="1000" dirty="0"/>
                  <a:t>functions that stay close to their mean </a:t>
                </a:r>
                <a:r>
                  <a:rPr lang="en-US" sz="1000" dirty="0" smtClean="0"/>
                  <a:t>value. </a:t>
                </a:r>
                <a:r>
                  <a:rPr lang="en-US" sz="1000" dirty="0"/>
                  <a:t>If the signal variance is too large, the modelled function will be free to chase outliers</a:t>
                </a:r>
                <a:r>
                  <a:rPr lang="en-US" dirty="0"/>
                  <a:t>.</a:t>
                </a:r>
                <a:endParaRPr lang="da-DK" dirty="0"/>
              </a:p>
            </p:txBody>
          </p:sp>
        </mc:Choice>
        <mc:Fallback xmlns="">
          <p:sp>
            <p:nvSpPr>
              <p:cNvPr id="8" name="Tekstboks 7"/>
              <p:cNvSpPr txBox="1">
                <a:spLocks noRot="1" noChangeAspect="1" noMove="1" noResize="1" noEditPoints="1" noAdjustHandles="1" noChangeArrowheads="1" noChangeShapeType="1" noTextEdit="1"/>
              </p:cNvSpPr>
              <p:nvPr/>
            </p:nvSpPr>
            <p:spPr>
              <a:xfrm>
                <a:off x="611560" y="4548351"/>
                <a:ext cx="7632848" cy="652551"/>
              </a:xfrm>
              <a:prstGeom prst="rect">
                <a:avLst/>
              </a:prstGeom>
              <a:blipFill rotWithShape="1">
                <a:blip r:embed="rId3"/>
                <a:stretch>
                  <a:fillRect l="-639" t="-3738" b="-14019"/>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9" name="Tekstboks 8"/>
              <p:cNvSpPr txBox="1"/>
              <p:nvPr/>
            </p:nvSpPr>
            <p:spPr>
              <a:xfrm>
                <a:off x="611560" y="5229200"/>
                <a:ext cx="7560840" cy="543226"/>
              </a:xfrm>
              <a:prstGeom prst="rect">
                <a:avLst/>
              </a:prstGeom>
              <a:noFill/>
            </p:spPr>
            <p:txBody>
              <a:bodyPr wrap="square" rtlCol="0">
                <a:spAutoFit/>
              </a:bodyPr>
              <a:lstStyle/>
              <a:p>
                <a:r>
                  <a:rPr lang="en-US" b="1" dirty="0"/>
                  <a:t>Noise variance </a:t>
                </a:r>
                <a14:m>
                  <m:oMath xmlns:m="http://schemas.openxmlformats.org/officeDocument/2006/math">
                    <m:sSubSup>
                      <m:sSubSupPr>
                        <m:ctrlPr>
                          <a:rPr lang="da-DK" b="1" i="1">
                            <a:latin typeface="Cambria Math"/>
                            <a:ea typeface="Cambria Math"/>
                          </a:rPr>
                        </m:ctrlPr>
                      </m:sSubSupPr>
                      <m:e>
                        <m:r>
                          <a:rPr lang="da-DK" b="1" i="1">
                            <a:latin typeface="Cambria Math"/>
                            <a:ea typeface="Cambria Math"/>
                          </a:rPr>
                          <m:t>𝝈</m:t>
                        </m:r>
                      </m:e>
                      <m:sub>
                        <m:r>
                          <a:rPr lang="da-DK" b="1" i="1">
                            <a:latin typeface="Cambria Math"/>
                            <a:ea typeface="Cambria Math"/>
                          </a:rPr>
                          <m:t>𝒏𝒐𝒊𝒔𝒆</m:t>
                        </m:r>
                      </m:sub>
                      <m:sup>
                        <m:r>
                          <a:rPr lang="da-DK" b="1" i="1">
                            <a:latin typeface="Cambria Math"/>
                            <a:ea typeface="Cambria Math"/>
                          </a:rPr>
                          <m:t>𝟐</m:t>
                        </m:r>
                      </m:sup>
                    </m:sSubSup>
                  </m:oMath>
                </a14:m>
                <a:r>
                  <a:rPr lang="en-US" dirty="0"/>
                  <a:t> </a:t>
                </a:r>
                <a:r>
                  <a:rPr lang="en-US" sz="1000" dirty="0"/>
                  <a:t>is formally not a part of the covariance function itself. It is used by the Gaussian process model to allow for noise present in training data. This parameter specifies how much noise is expected to be present in the data.</a:t>
                </a:r>
                <a:endParaRPr lang="da-DK" sz="1000" dirty="0"/>
              </a:p>
            </p:txBody>
          </p:sp>
        </mc:Choice>
        <mc:Fallback xmlns="">
          <p:sp>
            <p:nvSpPr>
              <p:cNvPr id="9" name="Tekstboks 8"/>
              <p:cNvSpPr txBox="1">
                <a:spLocks noRot="1" noChangeAspect="1" noMove="1" noResize="1" noEditPoints="1" noAdjustHandles="1" noChangeArrowheads="1" noChangeShapeType="1" noTextEdit="1"/>
              </p:cNvSpPr>
              <p:nvPr/>
            </p:nvSpPr>
            <p:spPr>
              <a:xfrm>
                <a:off x="611560" y="5229200"/>
                <a:ext cx="7560840" cy="543226"/>
              </a:xfrm>
              <a:prstGeom prst="rect">
                <a:avLst/>
              </a:prstGeom>
              <a:blipFill rotWithShape="1">
                <a:blip r:embed="rId4"/>
                <a:stretch>
                  <a:fillRect l="-645" t="-2247" b="-5618"/>
                </a:stretch>
              </a:blipFill>
            </p:spPr>
            <p:txBody>
              <a:bodyPr/>
              <a:lstStyle/>
              <a:p>
                <a:r>
                  <a:rPr lang="da-DK">
                    <a:noFill/>
                  </a:rPr>
                  <a:t> </a:t>
                </a:r>
              </a:p>
            </p:txBody>
          </p:sp>
        </mc:Fallback>
      </mc:AlternateContent>
      <p:sp>
        <p:nvSpPr>
          <p:cNvPr id="10" name="Tekstboks 9"/>
          <p:cNvSpPr txBox="1"/>
          <p:nvPr/>
        </p:nvSpPr>
        <p:spPr>
          <a:xfrm>
            <a:off x="7777420" y="2884180"/>
            <a:ext cx="1152128" cy="369332"/>
          </a:xfrm>
          <a:prstGeom prst="rect">
            <a:avLst/>
          </a:prstGeom>
          <a:noFill/>
        </p:spPr>
        <p:txBody>
          <a:bodyPr wrap="square" rtlCol="0">
            <a:spAutoFit/>
          </a:bodyPr>
          <a:lstStyle/>
          <a:p>
            <a:r>
              <a:rPr lang="da-DK" dirty="0" smtClean="0"/>
              <a:t>(18)+(19)</a:t>
            </a:r>
            <a:endParaRPr lang="da-DK" dirty="0"/>
          </a:p>
        </p:txBody>
      </p:sp>
      <p:sp>
        <p:nvSpPr>
          <p:cNvPr id="11" name="Tekstboks 10"/>
          <p:cNvSpPr txBox="1"/>
          <p:nvPr/>
        </p:nvSpPr>
        <p:spPr>
          <a:xfrm>
            <a:off x="827583" y="6278387"/>
            <a:ext cx="5904657" cy="246221"/>
          </a:xfrm>
          <a:prstGeom prst="rect">
            <a:avLst/>
          </a:prstGeom>
          <a:noFill/>
        </p:spPr>
        <p:txBody>
          <a:bodyPr wrap="square" rtlCol="0">
            <a:spAutoFit/>
          </a:bodyPr>
          <a:lstStyle/>
          <a:p>
            <a:r>
              <a:rPr lang="da-DK" sz="1000" dirty="0" err="1"/>
              <a:t>Gaussian</a:t>
            </a:r>
            <a:r>
              <a:rPr lang="da-DK" sz="1000" dirty="0"/>
              <a:t> </a:t>
            </a:r>
            <a:r>
              <a:rPr lang="da-DK" sz="1000" dirty="0" smtClean="0"/>
              <a:t>Processes  by Federico </a:t>
            </a:r>
            <a:r>
              <a:rPr lang="da-DK" sz="1000" dirty="0" err="1"/>
              <a:t>Bergamin</a:t>
            </a:r>
            <a:r>
              <a:rPr lang="da-DK" sz="1000" dirty="0"/>
              <a:t> &amp; Kristoffer H. </a:t>
            </a:r>
            <a:r>
              <a:rPr lang="da-DK" sz="1000" dirty="0" smtClean="0"/>
              <a:t>Madsen (3.4)(19)</a:t>
            </a:r>
            <a:endParaRPr lang="da-DK" sz="1000" dirty="0"/>
          </a:p>
        </p:txBody>
      </p:sp>
      <p:pic>
        <p:nvPicPr>
          <p:cNvPr id="15" name="Billed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5734589"/>
            <a:ext cx="1298639" cy="824082"/>
          </a:xfrm>
          <a:prstGeom prst="rect">
            <a:avLst/>
          </a:prstGeom>
        </p:spPr>
      </p:pic>
      <p:sp>
        <p:nvSpPr>
          <p:cNvPr id="16" name="Tekstboks 15"/>
          <p:cNvSpPr txBox="1"/>
          <p:nvPr/>
        </p:nvSpPr>
        <p:spPr>
          <a:xfrm>
            <a:off x="7590501" y="5797713"/>
            <a:ext cx="1067596" cy="1015663"/>
          </a:xfrm>
          <a:prstGeom prst="rect">
            <a:avLst/>
          </a:prstGeom>
          <a:noFill/>
        </p:spPr>
        <p:txBody>
          <a:bodyPr wrap="square" rtlCol="0">
            <a:spAutoFit/>
          </a:bodyPr>
          <a:lstStyle/>
          <a:p>
            <a:pPr>
              <a:lnSpc>
                <a:spcPct val="75000"/>
              </a:lnSpc>
            </a:pPr>
            <a:r>
              <a:rPr lang="da-DK" sz="1400" dirty="0" smtClean="0">
                <a:solidFill>
                  <a:schemeClr val="bg1"/>
                </a:solidFill>
              </a:rPr>
              <a:t>   02463</a:t>
            </a:r>
          </a:p>
          <a:p>
            <a:pPr>
              <a:lnSpc>
                <a:spcPct val="75000"/>
              </a:lnSpc>
            </a:pPr>
            <a:r>
              <a:rPr lang="da-DK" sz="1400" dirty="0" smtClean="0">
                <a:solidFill>
                  <a:schemeClr val="bg1"/>
                </a:solidFill>
              </a:rPr>
              <a:t>Alexander</a:t>
            </a:r>
          </a:p>
          <a:p>
            <a:pPr>
              <a:lnSpc>
                <a:spcPct val="75000"/>
              </a:lnSpc>
            </a:pPr>
            <a:r>
              <a:rPr lang="da-DK" sz="1400" dirty="0" err="1" smtClean="0">
                <a:solidFill>
                  <a:schemeClr val="bg1"/>
                </a:solidFill>
              </a:rPr>
              <a:t>Valentini</a:t>
            </a:r>
            <a:endParaRPr lang="da-DK" sz="1400" dirty="0" smtClean="0">
              <a:solidFill>
                <a:schemeClr val="bg1"/>
              </a:solidFill>
            </a:endParaRPr>
          </a:p>
          <a:p>
            <a:pPr>
              <a:lnSpc>
                <a:spcPct val="75000"/>
              </a:lnSpc>
            </a:pPr>
            <a:r>
              <a:rPr lang="da-DK" sz="1400" dirty="0" smtClean="0">
                <a:solidFill>
                  <a:schemeClr val="bg1"/>
                </a:solidFill>
              </a:rPr>
              <a:t>S194252</a:t>
            </a:r>
          </a:p>
          <a:p>
            <a:endParaRPr lang="da-DK" dirty="0"/>
          </a:p>
        </p:txBody>
      </p:sp>
      <p:sp>
        <p:nvSpPr>
          <p:cNvPr id="12" name="TextBox 11"/>
          <p:cNvSpPr txBox="1"/>
          <p:nvPr/>
        </p:nvSpPr>
        <p:spPr>
          <a:xfrm>
            <a:off x="779626" y="2242108"/>
            <a:ext cx="7224707" cy="923330"/>
          </a:xfrm>
          <a:prstGeom prst="rect">
            <a:avLst/>
          </a:prstGeom>
          <a:noFill/>
        </p:spPr>
        <p:txBody>
          <a:bodyPr wrap="square" rtlCol="0">
            <a:spAutoFit/>
          </a:bodyPr>
          <a:lstStyle/>
          <a:p>
            <a:r>
              <a:rPr lang="en-US" dirty="0"/>
              <a:t>When doing  Gaussian Processes we use the covariance function – also called Kernel </a:t>
            </a:r>
            <a:r>
              <a:rPr lang="en-US" dirty="0" smtClean="0"/>
              <a:t>function </a:t>
            </a:r>
            <a:r>
              <a:rPr lang="en-US" b="1" dirty="0" smtClean="0"/>
              <a:t>K</a:t>
            </a:r>
            <a:r>
              <a:rPr lang="en-US" dirty="0" smtClean="0"/>
              <a:t>=K(X,X). We need to find a way to select </a:t>
            </a:r>
            <a:r>
              <a:rPr lang="en-US" dirty="0" err="1" smtClean="0"/>
              <a:t>hyperparameters</a:t>
            </a:r>
            <a:endParaRPr lang="en-US" dirty="0"/>
          </a:p>
        </p:txBody>
      </p:sp>
    </p:spTree>
    <p:extLst>
      <p:ext uri="{BB962C8B-B14F-4D97-AF65-F5344CB8AC3E}">
        <p14:creationId xmlns:p14="http://schemas.microsoft.com/office/powerpoint/2010/main" val="3661616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6513</TotalTime>
  <Words>4316</Words>
  <Application>Microsoft Office PowerPoint</Application>
  <PresentationFormat>Skærmshow (4:3)</PresentationFormat>
  <Paragraphs>486</Paragraphs>
  <Slides>49</Slides>
  <Notes>0</Notes>
  <HiddenSlides>0</HiddenSlides>
  <MMClips>0</MMClips>
  <ScaleCrop>false</ScaleCrop>
  <HeadingPairs>
    <vt:vector size="4" baseType="variant">
      <vt:variant>
        <vt:lpstr>Tema</vt:lpstr>
      </vt:variant>
      <vt:variant>
        <vt:i4>1</vt:i4>
      </vt:variant>
      <vt:variant>
        <vt:lpstr>Diastitler</vt:lpstr>
      </vt:variant>
      <vt:variant>
        <vt:i4>49</vt:i4>
      </vt:variant>
    </vt:vector>
  </HeadingPairs>
  <TitlesOfParts>
    <vt:vector size="50" baseType="lpstr">
      <vt:lpstr>Kontortema</vt:lpstr>
      <vt:lpstr>Active Machine Learning (ML)  &amp; Agency</vt:lpstr>
      <vt:lpstr>Active ML &amp; Agency  Bayesian optimization (Q1)</vt:lpstr>
      <vt:lpstr>Active ML &amp; Agency (Q1) Bayesian optimization - Gaussian processes</vt:lpstr>
      <vt:lpstr>Active ML &amp; Agency (Q1) Bayesian optimization - Gaussian processes</vt:lpstr>
      <vt:lpstr>Active ML &amp; Agency (Q1) Bayesian optimization - Gaussian processes</vt:lpstr>
      <vt:lpstr>Active ML &amp; Agency (Q1) Bayesian optimization - Gaussian processes</vt:lpstr>
      <vt:lpstr>Active ML &amp; Agency  Bayesian optimization (Q2)</vt:lpstr>
      <vt:lpstr>Aktiv ML &amp; Agency (Q2) Bayesian optimization - acquisition &amp; covariance</vt:lpstr>
      <vt:lpstr>Aktiv ML &amp; Agency (Q2) Bayesian optimization - acquisition &amp; covariance</vt:lpstr>
      <vt:lpstr>Aktiv ML &amp; Agency (Q2) Bayesian optimization - acquisition &amp; covariance</vt:lpstr>
      <vt:lpstr>Active ML &amp; Agency  Bayesian optimization (Q3)</vt:lpstr>
      <vt:lpstr>Active ML &amp; Agency (Q3) Bayesian optimization – goal &amp; improvements</vt:lpstr>
      <vt:lpstr>Active ML &amp; Agency (Q3) Bayesian optimization – goal &amp; improvements</vt:lpstr>
      <vt:lpstr>Active ML &amp; Agency  Bayesian optimization (Q4)</vt:lpstr>
      <vt:lpstr>Active ML &amp; Agency (Q4) Bayesian optimization – trade-off &amp; acq. function</vt:lpstr>
      <vt:lpstr>Active ML &amp; Agency (Q4) Bayesian optimization – trade-off &amp; acq. function</vt:lpstr>
      <vt:lpstr>Active ML &amp; Agency (Q4)  Bayesian optimization – trade-off &amp; acq. function</vt:lpstr>
      <vt:lpstr>Active ML &amp; Agency (Q4)  Bayesian optimization – trade-off &amp; acq. function</vt:lpstr>
      <vt:lpstr>Active Machine Learning (ML)  &amp; Agency</vt:lpstr>
      <vt:lpstr>Active ML &amp; Agency  Active learning (Q5)</vt:lpstr>
      <vt:lpstr>Active ML &amp; Agency (Q5) Active learning – Sampling, synthesis &amp; entropy</vt:lpstr>
      <vt:lpstr>Active ML &amp; Agency (Q5) Active learning – Sampling, synthesis &amp; entropy</vt:lpstr>
      <vt:lpstr>Active ML &amp; Agency (Q5) Active learning – Sampling, synthesis &amp; entropy</vt:lpstr>
      <vt:lpstr>Active ML &amp; Agency (Q5) Active learning – Sampling, synthesis &amp; entropy</vt:lpstr>
      <vt:lpstr>Aktiv ML &amp; Agency (Q5) Active learning – Sampling, synthesis &amp; entropy</vt:lpstr>
      <vt:lpstr>Active ML &amp; Agency  Active learning (Q6)</vt:lpstr>
      <vt:lpstr>Active ML &amp; Agency (Q6) Active learning – Uncertainty &amp; sampling</vt:lpstr>
      <vt:lpstr>Active ML &amp; Agency (Q6) Active learning – Uncertainty &amp; sampling</vt:lpstr>
      <vt:lpstr>Active ML &amp; Agency  Active learning (Q7)</vt:lpstr>
      <vt:lpstr>Active ML &amp; Agency (Q7) Active learning – Learning strategy &amp; models</vt:lpstr>
      <vt:lpstr>Active ML &amp; Agency (Q7)  Active learning – Learning strategy &amp; models</vt:lpstr>
      <vt:lpstr>Active ML &amp; Agency  Active learning (Q8)</vt:lpstr>
      <vt:lpstr>Active ML &amp; Agency (Q8)  Active learning – Entropy &amp; strategy</vt:lpstr>
      <vt:lpstr>Active ML &amp; Agency (Q8) Active learning – Entropy &amp; strategy</vt:lpstr>
      <vt:lpstr>Active Machine Learning (ML)  &amp; Agency</vt:lpstr>
      <vt:lpstr>Active ML &amp; Agency  Causallity (Q9)</vt:lpstr>
      <vt:lpstr>Aktiv ML &amp; Agency (Q9)  Active learning – Variables &amp; mediator</vt:lpstr>
      <vt:lpstr>Aktiv ML &amp; Agency (Q9)  Active learning – Variables &amp; mediator</vt:lpstr>
      <vt:lpstr>Active ML &amp; Agency  Causallity (Q10)</vt:lpstr>
      <vt:lpstr>Active ML &amp; Agency (Q10)  Active learning – Interventions &amp; collider</vt:lpstr>
      <vt:lpstr>Active ML &amp; Agency (Q10)  Active learning – Interventions &amp; collider</vt:lpstr>
      <vt:lpstr>Aktiv ML &amp; Agency (Q10)  Active learning – Interventions &amp; collider</vt:lpstr>
      <vt:lpstr>Active ML &amp; Agency  Causallity (Q11)</vt:lpstr>
      <vt:lpstr>Active ML &amp; Agency (Q11)  Active learning – Confounder &amp; counterfactuals</vt:lpstr>
      <vt:lpstr>Active ML &amp; Agency (Q11)  Active learning – Confounder &amp; counterfactuals</vt:lpstr>
      <vt:lpstr>Active ML &amp; Agency  Causallity (Q12)</vt:lpstr>
      <vt:lpstr>Active ML &amp; Agency (Q12)  Active learning – model &amp; mediator conditioning</vt:lpstr>
      <vt:lpstr>Active ML &amp; Agency (Q12)  Active learning – model &amp; mediator conditioning</vt:lpstr>
      <vt:lpstr>Active ML &amp; Agency (Q12)  Active learning – Confounder &amp; counterfactuals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Aktiv Machine Learning (ML)  og Agency</dc:title>
  <dc:creator>ejer</dc:creator>
  <cp:lastModifiedBy>ejer</cp:lastModifiedBy>
  <cp:revision>204</cp:revision>
  <dcterms:created xsi:type="dcterms:W3CDTF">2021-05-23T14:10:58Z</dcterms:created>
  <dcterms:modified xsi:type="dcterms:W3CDTF">2021-06-01T23:56:48Z</dcterms:modified>
</cp:coreProperties>
</file>