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65" r:id="rId2"/>
    <p:sldId id="312" r:id="rId3"/>
    <p:sldId id="313" r:id="rId4"/>
    <p:sldId id="314" r:id="rId5"/>
    <p:sldId id="266" r:id="rId6"/>
    <p:sldId id="297" r:id="rId7"/>
    <p:sldId id="298" r:id="rId8"/>
    <p:sldId id="299" r:id="rId9"/>
    <p:sldId id="300" r:id="rId10"/>
    <p:sldId id="257" r:id="rId11"/>
    <p:sldId id="301" r:id="rId12"/>
    <p:sldId id="302" r:id="rId13"/>
    <p:sldId id="303" r:id="rId14"/>
    <p:sldId id="258" r:id="rId15"/>
    <p:sldId id="291" r:id="rId16"/>
    <p:sldId id="292" r:id="rId17"/>
    <p:sldId id="293" r:id="rId18"/>
    <p:sldId id="259" r:id="rId19"/>
    <p:sldId id="286" r:id="rId20"/>
    <p:sldId id="287" r:id="rId21"/>
    <p:sldId id="288" r:id="rId22"/>
    <p:sldId id="290" r:id="rId23"/>
    <p:sldId id="289" r:id="rId24"/>
    <p:sldId id="311" r:id="rId25"/>
    <p:sldId id="260" r:id="rId26"/>
    <p:sldId id="284" r:id="rId27"/>
    <p:sldId id="283" r:id="rId28"/>
    <p:sldId id="285" r:id="rId29"/>
    <p:sldId id="261" r:id="rId30"/>
    <p:sldId id="277" r:id="rId31"/>
    <p:sldId id="279" r:id="rId32"/>
    <p:sldId id="280" r:id="rId33"/>
    <p:sldId id="281" r:id="rId34"/>
    <p:sldId id="282" r:id="rId35"/>
    <p:sldId id="262" r:id="rId36"/>
    <p:sldId id="274" r:id="rId37"/>
    <p:sldId id="273" r:id="rId38"/>
    <p:sldId id="275" r:id="rId39"/>
    <p:sldId id="278" r:id="rId40"/>
    <p:sldId id="276" r:id="rId41"/>
    <p:sldId id="263" r:id="rId42"/>
    <p:sldId id="270" r:id="rId43"/>
    <p:sldId id="271" r:id="rId44"/>
    <p:sldId id="272" r:id="rId45"/>
    <p:sldId id="264" r:id="rId46"/>
    <p:sldId id="267" r:id="rId47"/>
    <p:sldId id="268" r:id="rId48"/>
    <p:sldId id="269" r:id="rId49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2017" autoAdjust="0"/>
    <p:restoredTop sz="39932" autoAdjust="0"/>
  </p:normalViewPr>
  <p:slideViewPr>
    <p:cSldViewPr>
      <p:cViewPr>
        <p:scale>
          <a:sx n="75" d="100"/>
          <a:sy n="75" d="100"/>
        </p:scale>
        <p:origin x="810" y="11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43E12-80D0-4DAF-90B6-908260F5ACF5}" type="datetimeFigureOut">
              <a:rPr lang="en-GB" smtClean="0"/>
              <a:t>02/10/2022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EB893-1417-43E1-94F5-A7E0D466DE0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870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2841-097F-4D85-98C1-9C7C68DC90BE}" type="datetimeFigureOut">
              <a:rPr lang="da-DK" smtClean="0"/>
              <a:t>02-10-2022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26EB-7DD4-4A69-90B2-72F871B9DD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0325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2841-097F-4D85-98C1-9C7C68DC90BE}" type="datetimeFigureOut">
              <a:rPr lang="da-DK" smtClean="0"/>
              <a:t>02-10-2022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26EB-7DD4-4A69-90B2-72F871B9DD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8809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2841-097F-4D85-98C1-9C7C68DC90BE}" type="datetimeFigureOut">
              <a:rPr lang="da-DK" smtClean="0"/>
              <a:t>02-10-2022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26EB-7DD4-4A69-90B2-72F871B9DD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1595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2841-097F-4D85-98C1-9C7C68DC90BE}" type="datetimeFigureOut">
              <a:rPr lang="da-DK" smtClean="0"/>
              <a:t>02-10-2022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26EB-7DD4-4A69-90B2-72F871B9DD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7061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2841-097F-4D85-98C1-9C7C68DC90BE}" type="datetimeFigureOut">
              <a:rPr lang="da-DK" smtClean="0"/>
              <a:t>02-10-2022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26EB-7DD4-4A69-90B2-72F871B9DD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27395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2841-097F-4D85-98C1-9C7C68DC90BE}" type="datetimeFigureOut">
              <a:rPr lang="da-DK" smtClean="0"/>
              <a:t>02-10-2022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26EB-7DD4-4A69-90B2-72F871B9DD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6623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2841-097F-4D85-98C1-9C7C68DC90BE}" type="datetimeFigureOut">
              <a:rPr lang="da-DK" smtClean="0"/>
              <a:t>02-10-2022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26EB-7DD4-4A69-90B2-72F871B9DD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5613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2841-097F-4D85-98C1-9C7C68DC90BE}" type="datetimeFigureOut">
              <a:rPr lang="da-DK" smtClean="0"/>
              <a:t>02-10-2022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26EB-7DD4-4A69-90B2-72F871B9DD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7351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2841-097F-4D85-98C1-9C7C68DC90BE}" type="datetimeFigureOut">
              <a:rPr lang="da-DK" smtClean="0"/>
              <a:t>02-10-2022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26EB-7DD4-4A69-90B2-72F871B9DD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1367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2841-097F-4D85-98C1-9C7C68DC90BE}" type="datetimeFigureOut">
              <a:rPr lang="da-DK" smtClean="0"/>
              <a:t>02-10-2022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26EB-7DD4-4A69-90B2-72F871B9DD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8562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2841-097F-4D85-98C1-9C7C68DC90BE}" type="datetimeFigureOut">
              <a:rPr lang="da-DK" smtClean="0"/>
              <a:t>02-10-2022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26EB-7DD4-4A69-90B2-72F871B9DD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8231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42841-097F-4D85-98C1-9C7C68DC90BE}" type="datetimeFigureOut">
              <a:rPr lang="da-DK" smtClean="0"/>
              <a:t>02-10-2022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226EB-7DD4-4A69-90B2-72F871B9DD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786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7.png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2.png"/><Relationship Id="rId4" Type="http://schemas.openxmlformats.org/officeDocument/2006/relationships/image" Target="../media/image42.png"/><Relationship Id="rId9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2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2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7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7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7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83.png"/><Relationship Id="rId7" Type="http://schemas.openxmlformats.org/officeDocument/2006/relationships/image" Target="../media/image160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Relationship Id="rId9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2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2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9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9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2.png"/><Relationship Id="rId7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7.png"/><Relationship Id="rId7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Discrete probability and Bayes theorem (week1</a:t>
            </a:r>
            <a:r>
              <a:rPr lang="en-US" b="1" dirty="0" smtClean="0"/>
              <a:t>)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a-DK" dirty="0"/>
              <a:t>- Sample </a:t>
            </a:r>
            <a:r>
              <a:rPr lang="da-DK" dirty="0" err="1"/>
              <a:t>spaces</a:t>
            </a:r>
            <a:r>
              <a:rPr lang="da-DK" dirty="0"/>
              <a:t>, joint </a:t>
            </a:r>
            <a:r>
              <a:rPr lang="da-DK" dirty="0" err="1"/>
              <a:t>probabilities</a:t>
            </a:r>
            <a:r>
              <a:rPr lang="da-DK" dirty="0"/>
              <a:t>, marginals, </a:t>
            </a:r>
            <a:r>
              <a:rPr lang="da-DK" dirty="0" err="1"/>
              <a:t>conditionals</a:t>
            </a:r>
            <a:r>
              <a:rPr lang="da-DK" dirty="0"/>
              <a:t> and </a:t>
            </a:r>
            <a:r>
              <a:rPr lang="da-DK" dirty="0" err="1"/>
              <a:t>Bayes</a:t>
            </a:r>
            <a:r>
              <a:rPr lang="da-DK" dirty="0"/>
              <a:t> </a:t>
            </a:r>
            <a:r>
              <a:rPr lang="da-DK" dirty="0" err="1"/>
              <a:t>theorem</a:t>
            </a:r>
            <a:r>
              <a:rPr lang="da-DK" dirty="0" smtClean="0"/>
              <a:t> </a:t>
            </a:r>
            <a:r>
              <a:rPr lang="da-DK" dirty="0"/>
              <a:t/>
            </a:r>
            <a:br>
              <a:rPr lang="da-DK" dirty="0"/>
            </a:br>
            <a:r>
              <a:rPr lang="da-DK" dirty="0"/>
              <a:t>- </a:t>
            </a:r>
            <a:r>
              <a:rPr lang="da-DK" dirty="0" err="1"/>
              <a:t>Classification</a:t>
            </a:r>
            <a:r>
              <a:rPr lang="da-DK" dirty="0"/>
              <a:t> </a:t>
            </a:r>
            <a:r>
              <a:rPr lang="da-DK" dirty="0" err="1"/>
              <a:t>using</a:t>
            </a:r>
            <a:r>
              <a:rPr lang="da-DK" dirty="0"/>
              <a:t> Naive </a:t>
            </a:r>
            <a:r>
              <a:rPr lang="da-DK" dirty="0" err="1"/>
              <a:t>Bayes</a:t>
            </a:r>
            <a:r>
              <a:rPr lang="da-DK" dirty="0"/>
              <a:t/>
            </a:r>
            <a:br>
              <a:rPr lang="da-DK" dirty="0"/>
            </a:br>
            <a:r>
              <a:rPr lang="da-DK" dirty="0"/>
              <a:t>- Images as signal (</a:t>
            </a:r>
            <a:r>
              <a:rPr lang="da-DK" dirty="0" err="1"/>
              <a:t>vector</a:t>
            </a:r>
            <a:r>
              <a:rPr lang="da-DK" dirty="0"/>
              <a:t> and matrix </a:t>
            </a:r>
            <a:r>
              <a:rPr lang="da-DK" dirty="0" err="1"/>
              <a:t>representations</a:t>
            </a:r>
            <a:r>
              <a:rPr lang="da-DK" dirty="0"/>
              <a:t> for images)</a:t>
            </a:r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4" name="Picture 6" descr="DTU Design Gui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16089"/>
            <a:ext cx="596281" cy="8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413" y="5869820"/>
            <a:ext cx="1298639" cy="824082"/>
          </a:xfrm>
          <a:prstGeom prst="rect">
            <a:avLst/>
          </a:prstGeom>
        </p:spPr>
      </p:pic>
      <p:sp>
        <p:nvSpPr>
          <p:cNvPr id="6" name="Tekstboks 11"/>
          <p:cNvSpPr txBox="1"/>
          <p:nvPr/>
        </p:nvSpPr>
        <p:spPr>
          <a:xfrm>
            <a:off x="7772400" y="5942434"/>
            <a:ext cx="1067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   </a:t>
            </a:r>
            <a:r>
              <a:rPr lang="da-DK" sz="1400" dirty="0" smtClean="0">
                <a:solidFill>
                  <a:schemeClr val="bg1"/>
                </a:solidFill>
              </a:rPr>
              <a:t>02462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Alexander</a:t>
            </a:r>
          </a:p>
          <a:p>
            <a:pPr>
              <a:lnSpc>
                <a:spcPct val="75000"/>
              </a:lnSpc>
            </a:pPr>
            <a:r>
              <a:rPr lang="da-DK" sz="1400" dirty="0" err="1" smtClean="0">
                <a:solidFill>
                  <a:schemeClr val="bg1"/>
                </a:solidFill>
              </a:rPr>
              <a:t>Valentini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S194252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9471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b="1" dirty="0"/>
              <a:t>Models and </a:t>
            </a:r>
            <a:r>
              <a:rPr lang="da-DK" b="1" dirty="0" err="1"/>
              <a:t>inference</a:t>
            </a:r>
            <a:r>
              <a:rPr lang="da-DK" b="1" dirty="0"/>
              <a:t> (week3</a:t>
            </a:r>
            <a:r>
              <a:rPr lang="da-DK" b="1" dirty="0" smtClean="0"/>
              <a:t>)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467544" y="3886200"/>
            <a:ext cx="8208912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- Maximum likelihood, maximum a posteriori (MAP) and Bayesian inference</a:t>
            </a:r>
            <a:br>
              <a:rPr lang="en-US" dirty="0"/>
            </a:br>
            <a:r>
              <a:rPr lang="en-US" dirty="0"/>
              <a:t>- Maximum likelihood estimators </a:t>
            </a:r>
            <a:r>
              <a:rPr lang="en-US" dirty="0" smtClean="0"/>
              <a:t>of the parameters for the normal </a:t>
            </a:r>
            <a:r>
              <a:rPr lang="en-US" dirty="0"/>
              <a:t>distribution</a:t>
            </a:r>
            <a:br>
              <a:rPr lang="en-US" dirty="0"/>
            </a:br>
            <a:r>
              <a:rPr lang="en-US" dirty="0"/>
              <a:t>- Binomial distribution for estimating </a:t>
            </a:r>
            <a:r>
              <a:rPr lang="en-US" dirty="0" smtClean="0"/>
              <a:t>proportions</a:t>
            </a:r>
            <a:endParaRPr lang="da-DK" dirty="0"/>
          </a:p>
        </p:txBody>
      </p:sp>
      <p:pic>
        <p:nvPicPr>
          <p:cNvPr id="4" name="Picture 6" descr="DTU Design Gui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16089"/>
            <a:ext cx="596281" cy="8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413" y="5869820"/>
            <a:ext cx="1298639" cy="824082"/>
          </a:xfrm>
          <a:prstGeom prst="rect">
            <a:avLst/>
          </a:prstGeom>
        </p:spPr>
      </p:pic>
      <p:sp>
        <p:nvSpPr>
          <p:cNvPr id="6" name="Tekstboks 11"/>
          <p:cNvSpPr txBox="1"/>
          <p:nvPr/>
        </p:nvSpPr>
        <p:spPr>
          <a:xfrm>
            <a:off x="7772400" y="5942434"/>
            <a:ext cx="1067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   </a:t>
            </a:r>
            <a:r>
              <a:rPr lang="da-DK" sz="1400" dirty="0" smtClean="0">
                <a:solidFill>
                  <a:schemeClr val="bg1"/>
                </a:solidFill>
              </a:rPr>
              <a:t>02462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Alexander</a:t>
            </a:r>
          </a:p>
          <a:p>
            <a:pPr>
              <a:lnSpc>
                <a:spcPct val="75000"/>
              </a:lnSpc>
            </a:pPr>
            <a:r>
              <a:rPr lang="da-DK" sz="1400" dirty="0" err="1" smtClean="0">
                <a:solidFill>
                  <a:schemeClr val="bg1"/>
                </a:solidFill>
              </a:rPr>
              <a:t>Valentini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S194252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859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Maximum likelihood estimators of the parameters for the normal distribution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a-DK" sz="2400" dirty="0" smtClean="0"/>
                  <a:t>How do </a:t>
                </a:r>
                <a:r>
                  <a:rPr lang="da-DK" sz="2400" dirty="0" err="1" smtClean="0"/>
                  <a:t>we</a:t>
                </a:r>
                <a:r>
                  <a:rPr lang="da-DK" sz="2400" dirty="0" smtClean="0"/>
                  <a:t> </a:t>
                </a:r>
                <a:r>
                  <a:rPr lang="da-DK" sz="2400" dirty="0" err="1" smtClean="0"/>
                  <a:t>estimate</a:t>
                </a:r>
                <a:r>
                  <a:rPr lang="da-DK" sz="2400" dirty="0" smtClean="0"/>
                  <a:t> </a:t>
                </a:r>
                <a14:m>
                  <m:oMath xmlns:m="http://schemas.openxmlformats.org/officeDocument/2006/math">
                    <m:r>
                      <a:rPr lang="da-DK" sz="2400" b="0" i="1" smtClean="0">
                        <a:latin typeface="Cambria Math"/>
                      </a:rPr>
                      <m:t>𝜇</m:t>
                    </m:r>
                  </m:oMath>
                </a14:m>
                <a:r>
                  <a:rPr lang="en-GB" sz="2400" dirty="0" smtClean="0"/>
                  <a:t> and </a:t>
                </a:r>
                <a14:m>
                  <m:oMath xmlns:m="http://schemas.openxmlformats.org/officeDocument/2006/math">
                    <m:r>
                      <a:rPr lang="da-DK" sz="2400" b="0" i="1" smtClean="0">
                        <a:latin typeface="Cambria Math"/>
                      </a:rPr>
                      <m:t>𝜎</m:t>
                    </m:r>
                  </m:oMath>
                </a14:m>
                <a:r>
                  <a:rPr lang="en-GB" sz="2400" dirty="0" smtClean="0"/>
                  <a:t>?</a:t>
                </a:r>
              </a:p>
              <a:p>
                <a:endParaRPr lang="da-DK" sz="2400" dirty="0"/>
              </a:p>
              <a:p>
                <a:r>
                  <a:rPr lang="da-DK" sz="2400" dirty="0" err="1" smtClean="0"/>
                  <a:t>Choose</a:t>
                </a:r>
                <a:r>
                  <a:rPr lang="da-DK" sz="2400" dirty="0" smtClean="0"/>
                  <a:t> model – </a:t>
                </a:r>
                <a:br>
                  <a:rPr lang="da-DK" sz="2400" dirty="0" smtClean="0"/>
                </a:br>
                <a:r>
                  <a:rPr lang="da-DK" sz="2400" dirty="0" err="1" smtClean="0"/>
                  <a:t>fit</a:t>
                </a:r>
                <a:r>
                  <a:rPr lang="da-DK" sz="2400" dirty="0" smtClean="0"/>
                  <a:t> model to data: </a:t>
                </a:r>
                <a:endParaRPr lang="en-GB" sz="2400" dirty="0" smtClean="0"/>
              </a:p>
              <a:p>
                <a:endParaRPr lang="da-DK" dirty="0"/>
              </a:p>
              <a:p>
                <a:r>
                  <a:rPr lang="da-DK" sz="2400" dirty="0" err="1" smtClean="0"/>
                  <a:t>Differentiate</a:t>
                </a:r>
                <a:r>
                  <a:rPr lang="da-DK" sz="2400" dirty="0"/>
                  <a:t> </a:t>
                </a:r>
                <a:r>
                  <a:rPr lang="da-DK" sz="2400" dirty="0" smtClean="0"/>
                  <a:t>and set to 0</a:t>
                </a:r>
                <a:endParaRPr lang="en-GB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703" y="1988840"/>
            <a:ext cx="5099707" cy="86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943" y="3068960"/>
            <a:ext cx="52292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77789"/>
            <a:ext cx="4973762" cy="179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546" y="4146488"/>
            <a:ext cx="3495454" cy="2628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DTU Design Guid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16089"/>
            <a:ext cx="596281" cy="8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413" y="5869820"/>
            <a:ext cx="1298639" cy="824082"/>
          </a:xfrm>
          <a:prstGeom prst="rect">
            <a:avLst/>
          </a:prstGeom>
        </p:spPr>
      </p:pic>
      <p:sp>
        <p:nvSpPr>
          <p:cNvPr id="10" name="Tekstboks 11"/>
          <p:cNvSpPr txBox="1"/>
          <p:nvPr/>
        </p:nvSpPr>
        <p:spPr>
          <a:xfrm>
            <a:off x="7772400" y="5942434"/>
            <a:ext cx="1067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   </a:t>
            </a:r>
            <a:r>
              <a:rPr lang="da-DK" sz="1400" dirty="0" smtClean="0">
                <a:solidFill>
                  <a:schemeClr val="bg1"/>
                </a:solidFill>
              </a:rPr>
              <a:t>02462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Alexander</a:t>
            </a:r>
          </a:p>
          <a:p>
            <a:pPr>
              <a:lnSpc>
                <a:spcPct val="75000"/>
              </a:lnSpc>
            </a:pPr>
            <a:r>
              <a:rPr lang="da-DK" sz="1400" dirty="0" err="1" smtClean="0">
                <a:solidFill>
                  <a:schemeClr val="bg1"/>
                </a:solidFill>
              </a:rPr>
              <a:t>Valentini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S194252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78176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Binomial distribution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a-DK" sz="2400" dirty="0" smtClean="0"/>
                  <a:t>Probability </a:t>
                </a:r>
                <a:r>
                  <a:rPr lang="da-DK" sz="2400" dirty="0" err="1" smtClean="0"/>
                  <a:t>function</a:t>
                </a:r>
                <a:endParaRPr lang="da-DK" sz="2400" dirty="0" smtClean="0"/>
              </a:p>
              <a:p>
                <a:pPr marL="0" indent="0">
                  <a:buNone/>
                </a:pPr>
                <a:endParaRPr lang="da-DK" sz="2400" dirty="0" smtClean="0"/>
              </a:p>
              <a:p>
                <a:r>
                  <a:rPr lang="da-DK" sz="2400" dirty="0" err="1" smtClean="0"/>
                  <a:t>Used</a:t>
                </a:r>
                <a:r>
                  <a:rPr lang="da-DK" sz="2400" dirty="0" smtClean="0"/>
                  <a:t> to </a:t>
                </a:r>
                <a:r>
                  <a:rPr lang="da-DK" sz="2400" dirty="0" err="1" smtClean="0"/>
                  <a:t>estimate</a:t>
                </a:r>
                <a:r>
                  <a:rPr lang="da-DK" sz="2400" dirty="0" smtClean="0"/>
                  <a:t> proportions</a:t>
                </a:r>
                <a:br>
                  <a:rPr lang="da-DK" sz="2400" dirty="0" smtClean="0"/>
                </a:br>
                <a:endParaRPr lang="da-DK" sz="2400" dirty="0"/>
              </a:p>
              <a:p>
                <a:r>
                  <a:rPr lang="da-DK" sz="2400" dirty="0" err="1" smtClean="0"/>
                  <a:t>Take</a:t>
                </a:r>
                <a:r>
                  <a:rPr lang="da-DK" sz="2400" dirty="0" smtClean="0"/>
                  <a:t> log of </a:t>
                </a:r>
                <a:r>
                  <a:rPr lang="da-DK" sz="2400" dirty="0" err="1" smtClean="0"/>
                  <a:t>both</a:t>
                </a:r>
                <a:r>
                  <a:rPr lang="da-DK" sz="2400" dirty="0" smtClean="0"/>
                  <a:t> sides, set derivative</a:t>
                </a:r>
                <a:br>
                  <a:rPr lang="da-DK" sz="2400" dirty="0" smtClean="0"/>
                </a:br>
                <a:r>
                  <a:rPr lang="da-DK" sz="2400" dirty="0" smtClean="0"/>
                  <a:t>of </a:t>
                </a:r>
                <a14:m>
                  <m:oMath xmlns:m="http://schemas.openxmlformats.org/officeDocument/2006/math">
                    <m:r>
                      <a:rPr lang="da-DK" sz="2400" b="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da-DK" sz="2400" dirty="0" smtClean="0"/>
                  <a:t> to 0:</a:t>
                </a:r>
              </a:p>
              <a:p>
                <a:endParaRPr lang="da-DK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12776"/>
            <a:ext cx="414337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0" y="4797152"/>
            <a:ext cx="6124580" cy="196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970" y="3897634"/>
            <a:ext cx="10763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16132" y="3356992"/>
            <a:ext cx="2160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/>
              <a:t>Binomial </a:t>
            </a:r>
            <a:r>
              <a:rPr lang="da-DK" dirty="0" err="1"/>
              <a:t>coefficient</a:t>
            </a:r>
            <a:r>
              <a:rPr lang="da-DK" dirty="0"/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989923" y="1988840"/>
                <a:ext cx="6124580" cy="5275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a-DK" dirty="0">
                    <a:ea typeface="Cambria Math"/>
                  </a:rPr>
                  <a:t>log</a:t>
                </a:r>
                <a14:m>
                  <m:oMath xmlns:m="http://schemas.openxmlformats.org/officeDocument/2006/math">
                    <m:r>
                      <a:rPr lang="da-DK" i="1">
                        <a:latin typeface="Cambria Math"/>
                        <a:ea typeface="Cambria Math"/>
                      </a:rPr>
                      <m:t>ℒ</m:t>
                    </m:r>
                    <m:d>
                      <m:dPr>
                        <m:ctrlPr>
                          <a:rPr lang="da-DK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da-DK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d>
                    <m:r>
                      <a:rPr lang="da-DK" i="1">
                        <a:latin typeface="Cambria Math"/>
                        <a:ea typeface="Cambria Math"/>
                      </a:rPr>
                      <m:t>=</m:t>
                    </m:r>
                    <m:func>
                      <m:funcPr>
                        <m:ctrlPr>
                          <a:rPr lang="da-DK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a-DK">
                            <a:latin typeface="Cambria Math"/>
                            <a:ea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da-DK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a-DK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da-DK" i="1"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  <m:r>
                                  <a:rPr lang="da-DK" i="1">
                                    <a:latin typeface="Cambria Math"/>
                                    <a:ea typeface="Cambria Math"/>
                                  </a:rPr>
                                  <m:t>!</m:t>
                                </m:r>
                              </m:num>
                              <m:den>
                                <m:r>
                                  <a:rPr lang="da-DK" i="1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  <m:r>
                                  <a:rPr lang="da-DK" i="1">
                                    <a:latin typeface="Cambria Math"/>
                                    <a:ea typeface="Cambria Math"/>
                                  </a:rPr>
                                  <m:t>!</m:t>
                                </m:r>
                                <m:d>
                                  <m:dPr>
                                    <m:ctrlPr>
                                      <a:rPr lang="da-DK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da-DK" i="1">
                                        <a:latin typeface="Cambria Math"/>
                                        <a:ea typeface="Cambria Math"/>
                                      </a:rPr>
                                      <m:t>𝑁</m:t>
                                    </m:r>
                                    <m:r>
                                      <a:rPr lang="da-DK" i="1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da-DK" i="1">
                                        <a:latin typeface="Cambria Math"/>
                                        <a:ea typeface="Cambria Math"/>
                                      </a:rPr>
                                      <m:t>𝑘</m:t>
                                    </m:r>
                                  </m:e>
                                </m:d>
                                <m:r>
                                  <a:rPr lang="da-DK" i="1">
                                    <a:latin typeface="Cambria Math"/>
                                    <a:ea typeface="Cambria Math"/>
                                  </a:rPr>
                                  <m:t>!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da-DK" i="1">
                        <a:latin typeface="Cambria Math"/>
                        <a:ea typeface="Cambria Math"/>
                      </a:rPr>
                      <m:t>+</m:t>
                    </m:r>
                    <m:d>
                      <m:dPr>
                        <m:ctrlPr>
                          <a:rPr lang="da-DK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da-DK" i="1">
                            <a:latin typeface="Cambria Math"/>
                            <a:ea typeface="Cambria Math"/>
                          </a:rPr>
                          <m:t>𝑁</m:t>
                        </m:r>
                        <m:r>
                          <a:rPr lang="da-DK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da-DK" i="1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</m:d>
                    <m:func>
                      <m:funcPr>
                        <m:ctrlPr>
                          <a:rPr lang="da-DK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a-DK">
                            <a:latin typeface="Cambria Math"/>
                            <a:ea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da-DK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da-DK" i="1">
                                <a:latin typeface="Cambria Math"/>
                                <a:ea typeface="Cambria Math"/>
                              </a:rPr>
                              <m:t>1−</m:t>
                            </m:r>
                            <m:r>
                              <a:rPr lang="da-DK" i="1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da-DK" i="1">
                        <a:latin typeface="Cambria Math"/>
                        <a:ea typeface="Cambria Math"/>
                      </a:rPr>
                      <m:t>+</m:t>
                    </m:r>
                    <m:r>
                      <a:rPr lang="da-DK" i="1">
                        <a:latin typeface="Cambria Math"/>
                        <a:ea typeface="Cambria Math"/>
                      </a:rPr>
                      <m:t>𝑘</m:t>
                    </m:r>
                    <m:r>
                      <a:rPr lang="da-DK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da-DK" i="1">
                        <a:latin typeface="Cambria Math"/>
                        <a:ea typeface="Cambria Math"/>
                      </a:rPr>
                      <m:t>𝑙𝑜𝑔</m:t>
                    </m:r>
                    <m:r>
                      <a:rPr lang="da-DK" i="1">
                        <a:latin typeface="Cambria Math"/>
                        <a:ea typeface="Cambria Math"/>
                      </a:rPr>
                      <m:t>(</m:t>
                    </m:r>
                    <m:r>
                      <a:rPr lang="da-DK" i="1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da-DK" dirty="0"/>
                  <a:t>)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923" y="1988840"/>
                <a:ext cx="6124580" cy="527580"/>
              </a:xfrm>
              <a:prstGeom prst="rect">
                <a:avLst/>
              </a:prstGeom>
              <a:blipFill rotWithShape="1">
                <a:blip r:embed="rId6"/>
                <a:stretch>
                  <a:fillRect l="-796" b="-11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55776" y="3717032"/>
                <a:ext cx="1440160" cy="616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a-D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b="0" i="1" smtClean="0">
                              <a:latin typeface="Cambria Math"/>
                            </a:rPr>
                            <m:t>𝜃</m:t>
                          </m:r>
                        </m:e>
                        <m:sub>
                          <m:r>
                            <a:rPr lang="da-DK" b="0" i="1" smtClean="0">
                              <a:latin typeface="Cambria Math"/>
                            </a:rPr>
                            <m:t>𝑀𝐿</m:t>
                          </m:r>
                        </m:sub>
                      </m:sSub>
                      <m:r>
                        <a:rPr lang="da-DK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a-DK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a-DK" b="0" i="1" smtClean="0">
                              <a:latin typeface="Cambria Math"/>
                            </a:rPr>
                            <m:t>𝑘</m:t>
                          </m:r>
                        </m:num>
                        <m:den>
                          <m:r>
                            <a:rPr lang="da-DK" b="0" i="1" smtClean="0">
                              <a:latin typeface="Cambria Math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3717032"/>
                <a:ext cx="1440160" cy="61645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6" descr="DTU Design Guid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16089"/>
            <a:ext cx="596281" cy="8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413" y="5869820"/>
            <a:ext cx="1298639" cy="824082"/>
          </a:xfrm>
          <a:prstGeom prst="rect">
            <a:avLst/>
          </a:prstGeom>
        </p:spPr>
      </p:pic>
      <p:sp>
        <p:nvSpPr>
          <p:cNvPr id="12" name="Tekstboks 11"/>
          <p:cNvSpPr txBox="1"/>
          <p:nvPr/>
        </p:nvSpPr>
        <p:spPr>
          <a:xfrm>
            <a:off x="7772400" y="5942434"/>
            <a:ext cx="1067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   </a:t>
            </a:r>
            <a:r>
              <a:rPr lang="da-DK" sz="1400" dirty="0" smtClean="0">
                <a:solidFill>
                  <a:schemeClr val="bg1"/>
                </a:solidFill>
              </a:rPr>
              <a:t>02462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Alexander</a:t>
            </a:r>
          </a:p>
          <a:p>
            <a:pPr>
              <a:lnSpc>
                <a:spcPct val="75000"/>
              </a:lnSpc>
            </a:pPr>
            <a:r>
              <a:rPr lang="da-DK" sz="1400" dirty="0" err="1" smtClean="0">
                <a:solidFill>
                  <a:schemeClr val="bg1"/>
                </a:solidFill>
              </a:rPr>
              <a:t>Valentini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S194252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66311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729" y="116632"/>
            <a:ext cx="8229600" cy="1143000"/>
          </a:xfrm>
        </p:spPr>
        <p:txBody>
          <a:bodyPr/>
          <a:lstStyle/>
          <a:p>
            <a:r>
              <a:rPr lang="da-DK" dirty="0" smtClean="0"/>
              <a:t>ML, MAP</a:t>
            </a:r>
            <a:r>
              <a:rPr lang="da-DK" dirty="0"/>
              <a:t> </a:t>
            </a:r>
            <a:r>
              <a:rPr lang="da-DK" dirty="0" smtClean="0"/>
              <a:t>and </a:t>
            </a:r>
            <a:r>
              <a:rPr lang="da-DK" dirty="0" err="1" smtClean="0"/>
              <a:t>Bayes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a-DK" dirty="0" smtClean="0"/>
                  <a:t>Incorporating prior </a:t>
                </a:r>
                <a:r>
                  <a:rPr lang="da-DK" dirty="0" err="1" smtClean="0"/>
                  <a:t>knowledge</a:t>
                </a:r>
                <a:endParaRPr lang="da-DK" dirty="0"/>
              </a:p>
              <a:p>
                <a:r>
                  <a:rPr lang="da-DK" dirty="0" err="1" smtClean="0"/>
                  <a:t>Evidence</a:t>
                </a:r>
                <a:r>
                  <a:rPr lang="da-DK" dirty="0" smtClean="0"/>
                  <a:t> </a:t>
                </a:r>
                <a:r>
                  <a:rPr lang="da-DK" dirty="0" err="1" smtClean="0"/>
                  <a:t>only</a:t>
                </a:r>
                <a:r>
                  <a:rPr lang="da-DK" dirty="0" smtClean="0"/>
                  <a:t> </a:t>
                </a:r>
                <a:r>
                  <a:rPr lang="da-DK" dirty="0" err="1" smtClean="0"/>
                  <a:t>depends</a:t>
                </a:r>
                <a:r>
                  <a:rPr lang="da-DK" dirty="0" smtClean="0"/>
                  <a:t> on y -</a:t>
                </a:r>
                <a:br>
                  <a:rPr lang="da-DK" dirty="0" smtClean="0"/>
                </a:br>
                <a:r>
                  <a:rPr lang="da-DK" dirty="0" err="1" smtClean="0"/>
                  <a:t>does</a:t>
                </a:r>
                <a:r>
                  <a:rPr lang="da-DK" dirty="0" smtClean="0"/>
                  <a:t> not </a:t>
                </a:r>
                <a:r>
                  <a:rPr lang="da-DK" dirty="0" err="1" smtClean="0"/>
                  <a:t>change</a:t>
                </a:r>
                <a:r>
                  <a:rPr lang="da-DK" dirty="0" smtClean="0"/>
                  <a:t> optimal </a:t>
                </a:r>
                <a14:m>
                  <m:oMath xmlns:m="http://schemas.openxmlformats.org/officeDocument/2006/math">
                    <m:r>
                      <a:rPr lang="da-DK" b="0" i="1" smtClean="0">
                        <a:latin typeface="Cambria Math"/>
                      </a:rPr>
                      <m:t>𝜃</m:t>
                    </m:r>
                  </m:oMath>
                </a14:m>
                <a:endParaRPr lang="da-DK" dirty="0" smtClean="0"/>
              </a:p>
              <a:p>
                <a:r>
                  <a:rPr lang="da-DK" dirty="0" smtClean="0"/>
                  <a:t>Data </a:t>
                </a:r>
                <a:r>
                  <a:rPr lang="da-DK" dirty="0" err="1" smtClean="0"/>
                  <a:t>trumpfs</a:t>
                </a:r>
                <a:r>
                  <a:rPr lang="da-DK" dirty="0" smtClean="0"/>
                  <a:t> prior with large N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4437112"/>
            <a:ext cx="6745797" cy="2401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24744"/>
            <a:ext cx="1800200" cy="119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941" y="2386971"/>
            <a:ext cx="2924378" cy="1712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DTU Design Guid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16089"/>
            <a:ext cx="596281" cy="8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413" y="5869820"/>
            <a:ext cx="1298639" cy="824082"/>
          </a:xfrm>
          <a:prstGeom prst="rect">
            <a:avLst/>
          </a:prstGeom>
        </p:spPr>
      </p:pic>
      <p:sp>
        <p:nvSpPr>
          <p:cNvPr id="9" name="Tekstboks 11"/>
          <p:cNvSpPr txBox="1"/>
          <p:nvPr/>
        </p:nvSpPr>
        <p:spPr>
          <a:xfrm>
            <a:off x="7772400" y="5942434"/>
            <a:ext cx="1067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   </a:t>
            </a:r>
            <a:r>
              <a:rPr lang="da-DK" sz="1400" dirty="0" smtClean="0">
                <a:solidFill>
                  <a:schemeClr val="bg1"/>
                </a:solidFill>
              </a:rPr>
              <a:t>02462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Alexander</a:t>
            </a:r>
          </a:p>
          <a:p>
            <a:pPr>
              <a:lnSpc>
                <a:spcPct val="75000"/>
              </a:lnSpc>
            </a:pPr>
            <a:r>
              <a:rPr lang="da-DK" sz="1400" dirty="0" err="1" smtClean="0">
                <a:solidFill>
                  <a:schemeClr val="bg1"/>
                </a:solidFill>
              </a:rPr>
              <a:t>Valentini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S194252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70106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Multivariate normal and linear transformations (week4)</a:t>
            </a:r>
            <a:r>
              <a:rPr lang="en-US" dirty="0" smtClean="0"/>
              <a:t> 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- Covariance and correlation</a:t>
            </a:r>
            <a:br>
              <a:rPr lang="en-US" dirty="0"/>
            </a:br>
            <a:r>
              <a:rPr lang="en-US" dirty="0"/>
              <a:t>- Multivariate normal distribution</a:t>
            </a:r>
            <a:br>
              <a:rPr lang="en-US" dirty="0"/>
            </a:br>
            <a:r>
              <a:rPr lang="en-US" dirty="0"/>
              <a:t>- Linear transformations (rotation, scaling and translation)</a:t>
            </a:r>
            <a:r>
              <a:rPr lang="en-US" dirty="0" smtClean="0"/>
              <a:t> </a:t>
            </a:r>
            <a:endParaRPr lang="da-DK" dirty="0"/>
          </a:p>
        </p:txBody>
      </p:sp>
      <p:pic>
        <p:nvPicPr>
          <p:cNvPr id="4" name="Picture 6" descr="DTU Design Gui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16089"/>
            <a:ext cx="596281" cy="8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413" y="5869820"/>
            <a:ext cx="1298639" cy="824082"/>
          </a:xfrm>
          <a:prstGeom prst="rect">
            <a:avLst/>
          </a:prstGeom>
        </p:spPr>
      </p:pic>
      <p:sp>
        <p:nvSpPr>
          <p:cNvPr id="6" name="Tekstboks 11"/>
          <p:cNvSpPr txBox="1"/>
          <p:nvPr/>
        </p:nvSpPr>
        <p:spPr>
          <a:xfrm>
            <a:off x="7772400" y="5942434"/>
            <a:ext cx="1067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   </a:t>
            </a:r>
            <a:r>
              <a:rPr lang="da-DK" sz="1400" dirty="0" smtClean="0">
                <a:solidFill>
                  <a:schemeClr val="bg1"/>
                </a:solidFill>
              </a:rPr>
              <a:t>02462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Alexander</a:t>
            </a:r>
          </a:p>
          <a:p>
            <a:pPr>
              <a:lnSpc>
                <a:spcPct val="75000"/>
              </a:lnSpc>
            </a:pPr>
            <a:r>
              <a:rPr lang="da-DK" sz="1400" dirty="0" err="1" smtClean="0">
                <a:solidFill>
                  <a:schemeClr val="bg1"/>
                </a:solidFill>
              </a:rPr>
              <a:t>Valentini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S194252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859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770" y="5013176"/>
            <a:ext cx="1821185" cy="167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010" y="5013176"/>
            <a:ext cx="1825948" cy="167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865" y="5031257"/>
            <a:ext cx="1758702" cy="1605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Covariance </a:t>
            </a:r>
            <a:r>
              <a:rPr lang="en-US" dirty="0" smtClean="0"/>
              <a:t>and correlation</a:t>
            </a:r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196753"/>
                <a:ext cx="8712968" cy="403244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a-DK" sz="2400" dirty="0" smtClean="0"/>
                  <a:t>Covariance for 2 variables X,Y measures </a:t>
                </a:r>
                <a:r>
                  <a:rPr lang="da-DK" sz="2400" dirty="0" err="1" smtClean="0"/>
                  <a:t>dependency</a:t>
                </a:r>
                <a:r>
                  <a:rPr lang="da-DK" sz="2400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2400" b="0" i="1" smtClean="0">
                          <a:latin typeface="Cambria Math"/>
                          <a:ea typeface="Cambria Math"/>
                        </a:rPr>
                        <m:t>𝑐𝑜𝑣</m:t>
                      </m:r>
                      <m:d>
                        <m:dPr>
                          <m:ctrlPr>
                            <a:rPr lang="da-DK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a-DK" sz="2400" b="0" i="1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  <m:r>
                            <a:rPr lang="da-DK" sz="2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da-DK" sz="2400" b="0" i="1" smtClean="0">
                              <a:latin typeface="Cambria Math"/>
                              <a:ea typeface="Cambria Math"/>
                            </a:rPr>
                            <m:t>𝑌</m:t>
                          </m:r>
                        </m:e>
                      </m:d>
                      <m:r>
                        <a:rPr lang="da-DK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a-DK" sz="2400" b="0" i="1" smtClean="0">
                          <a:latin typeface="Cambria Math"/>
                          <a:ea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da-DK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da-DK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a-DK" sz="2400" i="1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  <m:r>
                                <a:rPr lang="da-DK" sz="24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da-DK" sz="2400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da-DK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a-DK" sz="2400" i="1">
                                      <a:latin typeface="Cambria Math"/>
                                      <a:ea typeface="Cambria Math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  <m:d>
                            <m:dPr>
                              <m:ctrlPr>
                                <a:rPr lang="da-DK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a-DK" sz="2400" b="0" i="1" smtClean="0">
                                  <a:latin typeface="Cambria Math"/>
                                  <a:ea typeface="Cambria Math"/>
                                </a:rPr>
                                <m:t>𝑌</m:t>
                              </m:r>
                              <m:r>
                                <a:rPr lang="da-DK" sz="24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da-DK" sz="2400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da-DK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a-DK" sz="2400" b="0" i="1" smtClean="0">
                                      <a:latin typeface="Cambria Math"/>
                                      <a:ea typeface="Cambria Math"/>
                                    </a:rPr>
                                    <m:t>𝑌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da-DK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a-DK" sz="2400" b="0" i="1" smtClean="0">
                          <a:latin typeface="Cambria Math"/>
                          <a:ea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da-DK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a-DK" sz="2400" b="0" i="1" smtClean="0">
                              <a:latin typeface="Cambria Math"/>
                              <a:ea typeface="Cambria Math"/>
                            </a:rPr>
                            <m:t>𝑋𝑌</m:t>
                          </m:r>
                        </m:e>
                      </m:d>
                      <m:r>
                        <a:rPr lang="da-DK" sz="24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da-DK" sz="2400" b="0" i="1" smtClean="0">
                          <a:latin typeface="Cambria Math"/>
                          <a:ea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da-DK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a-DK" sz="2400" b="0" i="1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</m:d>
                      <m:r>
                        <a:rPr lang="da-DK" sz="2400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da-DK" sz="2400" b="0" i="1" smtClean="0">
                          <a:latin typeface="Cambria Math"/>
                          <a:ea typeface="Cambria Math"/>
                        </a:rPr>
                        <m:t>[</m:t>
                      </m:r>
                      <m:r>
                        <a:rPr lang="da-DK" sz="2400" b="0" i="1" smtClean="0">
                          <a:latin typeface="Cambria Math"/>
                          <a:ea typeface="Cambria Math"/>
                        </a:rPr>
                        <m:t>𝑌</m:t>
                      </m:r>
                      <m:r>
                        <a:rPr lang="da-DK" sz="2400" b="0" i="1" smtClean="0">
                          <a:latin typeface="Cambria Math"/>
                          <a:ea typeface="Cambria Math"/>
                        </a:rPr>
                        <m:t>]</m:t>
                      </m:r>
                    </m:oMath>
                  </m:oMathPara>
                </a14:m>
                <a:endParaRPr lang="da-DK" sz="2400" dirty="0" smtClean="0"/>
              </a:p>
              <a:p>
                <a:pPr marL="0" indent="0">
                  <a:buNone/>
                </a:pPr>
                <a:r>
                  <a:rPr lang="da-DK" sz="2400" dirty="0" err="1" smtClean="0"/>
                  <a:t>Variance</a:t>
                </a:r>
                <a:r>
                  <a:rPr lang="da-DK" sz="2400" dirty="0" smtClean="0"/>
                  <a:t> for 1 variable: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2400" i="1">
                          <a:latin typeface="Cambria Math"/>
                        </a:rPr>
                        <m:t>𝑣𝑎𝑟</m:t>
                      </m:r>
                      <m:d>
                        <m:dPr>
                          <m:begChr m:val="["/>
                          <m:endChr m:val="]"/>
                          <m:ctrlPr>
                            <a:rPr lang="da-DK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sz="2400" i="1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da-DK" sz="2400" b="0" i="1" smtClean="0">
                          <a:latin typeface="Cambria Math"/>
                        </a:rPr>
                        <m:t>=</m:t>
                      </m:r>
                      <m:r>
                        <a:rPr lang="da-DK" sz="2400" b="0" i="1" smtClean="0">
                          <a:latin typeface="Cambria Math"/>
                        </a:rPr>
                        <m:t>𝑐𝑜𝑣</m:t>
                      </m:r>
                      <m:r>
                        <a:rPr lang="da-DK" sz="2400" b="0" i="1" smtClean="0">
                          <a:latin typeface="Cambria Math"/>
                        </a:rPr>
                        <m:t>(</m:t>
                      </m:r>
                      <m:r>
                        <a:rPr lang="da-DK" sz="2400" b="0" i="1" smtClean="0">
                          <a:latin typeface="Cambria Math"/>
                        </a:rPr>
                        <m:t>𝑋</m:t>
                      </m:r>
                      <m:r>
                        <a:rPr lang="da-DK" sz="2400" b="0" i="1" smtClean="0">
                          <a:latin typeface="Cambria Math"/>
                        </a:rPr>
                        <m:t>,</m:t>
                      </m:r>
                      <m:r>
                        <a:rPr lang="da-DK" sz="2400" b="0" i="1" smtClean="0">
                          <a:latin typeface="Cambria Math"/>
                        </a:rPr>
                        <m:t>𝑋</m:t>
                      </m:r>
                      <m:r>
                        <a:rPr lang="da-DK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da-DK" sz="2400" dirty="0" smtClean="0"/>
              </a:p>
              <a:p>
                <a:pPr marL="0" indent="0">
                  <a:buNone/>
                </a:pPr>
                <a:r>
                  <a:rPr lang="da-DK" sz="2400" dirty="0" err="1" smtClean="0"/>
                  <a:t>Correlation</a:t>
                </a:r>
                <a:r>
                  <a:rPr lang="da-DK" sz="2400" dirty="0" smtClean="0"/>
                  <a:t> </a:t>
                </a:r>
                <a:r>
                  <a:rPr lang="da-DK" sz="2400" dirty="0"/>
                  <a:t>for 2 variables X,Y </a:t>
                </a:r>
                <a:r>
                  <a:rPr lang="da-DK" sz="2400" dirty="0" smtClean="0"/>
                  <a:t>measures </a:t>
                </a:r>
                <a:r>
                  <a:rPr lang="da-DK" sz="2400" dirty="0" err="1" smtClean="0"/>
                  <a:t>influence</a:t>
                </a:r>
                <a:r>
                  <a:rPr lang="da-DK" sz="2400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2400" b="0" i="1" smtClean="0">
                          <a:latin typeface="Cambria Math"/>
                        </a:rPr>
                        <m:t>𝑐𝑜𝑟𝑟</m:t>
                      </m:r>
                      <m:d>
                        <m:dPr>
                          <m:ctrlPr>
                            <a:rPr lang="da-DK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sz="24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da-DK" sz="2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da-DK" sz="2400" b="0" i="1" smtClean="0">
                              <a:latin typeface="Cambria Math"/>
                            </a:rPr>
                            <m:t>𝑌</m:t>
                          </m:r>
                        </m:e>
                      </m:d>
                      <m:r>
                        <a:rPr lang="da-DK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a-DK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a-DK" sz="2400" i="1">
                              <a:latin typeface="Cambria Math"/>
                              <a:ea typeface="Cambria Math"/>
                            </a:rPr>
                            <m:t>𝑐𝑜𝑣</m:t>
                          </m:r>
                          <m:d>
                            <m:dPr>
                              <m:ctrlPr>
                                <a:rPr lang="da-DK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a-DK" sz="2400" i="1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  <m:r>
                                <a:rPr lang="da-DK" sz="24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da-DK" sz="2400" i="1">
                                  <a:latin typeface="Cambria Math"/>
                                  <a:ea typeface="Cambria Math"/>
                                </a:rPr>
                                <m:t>𝑌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a-DK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a-DK" sz="2400" b="0" i="1" smtClean="0">
                                  <a:latin typeface="Cambria Math"/>
                                </a:rPr>
                                <m:t>𝑣𝑎𝑟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da-DK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a-DK" sz="2400" b="0" i="1" smtClean="0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da-DK" sz="2400" b="0" i="1" smtClean="0">
                                  <a:latin typeface="Cambria Math"/>
                                </a:rPr>
                                <m:t>𝑣𝑎𝑟</m:t>
                              </m:r>
                              <m:r>
                                <a:rPr lang="da-DK" sz="2400" b="0" i="1" smtClean="0">
                                  <a:latin typeface="Cambria Math"/>
                                </a:rPr>
                                <m:t>[</m:t>
                              </m:r>
                              <m:r>
                                <a:rPr lang="da-DK" sz="2400" b="0" i="1" smtClean="0">
                                  <a:latin typeface="Cambria Math"/>
                                </a:rPr>
                                <m:t>𝑌</m:t>
                              </m:r>
                              <m:r>
                                <a:rPr lang="da-DK" sz="2400" b="0" i="1" smtClean="0">
                                  <a:latin typeface="Cambria Math"/>
                                </a:rPr>
                                <m:t>]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da-DK" sz="2400" dirty="0" smtClean="0"/>
              </a:p>
              <a:p>
                <a:pPr marL="0" indent="0">
                  <a:buNone/>
                </a:pPr>
                <a:r>
                  <a:rPr lang="da-DK" sz="2400" dirty="0" err="1" smtClean="0"/>
                  <a:t>Normalized</a:t>
                </a:r>
                <a:r>
                  <a:rPr lang="da-DK" sz="2400" dirty="0" smtClean="0"/>
                  <a:t> measure of </a:t>
                </a:r>
                <a:r>
                  <a:rPr lang="da-DK" sz="2400" dirty="0" err="1" smtClean="0"/>
                  <a:t>covariance</a:t>
                </a:r>
                <a:r>
                  <a:rPr lang="da-DK" sz="2400" dirty="0" smtClean="0"/>
                  <a:t> in interval [1,-1]. 0 </a:t>
                </a:r>
                <a:r>
                  <a:rPr lang="da-DK" sz="2400" dirty="0" err="1" smtClean="0"/>
                  <a:t>if</a:t>
                </a:r>
                <a:r>
                  <a:rPr lang="da-DK" sz="2400" dirty="0" smtClean="0"/>
                  <a:t> independent</a:t>
                </a:r>
                <a:endParaRPr lang="da-DK" sz="2400" dirty="0"/>
              </a:p>
            </p:txBody>
          </p:sp>
        </mc:Choice>
        <mc:Fallback xmlns="">
          <p:sp>
            <p:nvSpPr>
              <p:cNvPr id="3" name="Pladsholder til ind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196753"/>
                <a:ext cx="8712968" cy="4032448"/>
              </a:xfrm>
              <a:blipFill rotWithShape="1">
                <a:blip r:embed="rId5"/>
                <a:stretch>
                  <a:fillRect l="-1049" t="-1208" r="-6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ktangel 3"/>
              <p:cNvSpPr/>
              <p:nvPr/>
            </p:nvSpPr>
            <p:spPr>
              <a:xfrm>
                <a:off x="1112967" y="5301209"/>
                <a:ext cx="2160240" cy="1065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3200" i="1" smtClean="0">
                          <a:latin typeface="Cambria Math"/>
                          <a:ea typeface="Cambria Math"/>
                        </a:rPr>
                        <m:t>𝑐𝑜𝑣</m:t>
                      </m:r>
                      <m:d>
                        <m:dPr>
                          <m:ctrlPr>
                            <a:rPr lang="da-DK" sz="3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a-DK" sz="3200" i="1">
                              <a:latin typeface="Cambria Math"/>
                              <a:ea typeface="Cambria Math"/>
                            </a:rPr>
                            <m:t>𝑋</m:t>
                          </m:r>
                          <m:r>
                            <a:rPr lang="da-DK" sz="32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da-DK" sz="3200" i="1">
                              <a:latin typeface="Cambria Math"/>
                              <a:ea typeface="Cambria Math"/>
                            </a:rPr>
                            <m:t>𝑌</m:t>
                          </m:r>
                        </m:e>
                      </m:d>
                      <m:r>
                        <a:rPr lang="da-DK" sz="3200" b="0" i="0" smtClean="0">
                          <a:latin typeface="Cambria Math"/>
                          <a:ea typeface="Cambria Math"/>
                        </a:rPr>
                        <m:t>&gt;0</m:t>
                      </m:r>
                    </m:oMath>
                  </m:oMathPara>
                </a14:m>
                <a:endParaRPr lang="da-DK" sz="3200" dirty="0"/>
              </a:p>
            </p:txBody>
          </p:sp>
        </mc:Choice>
        <mc:Fallback>
          <p:sp>
            <p:nvSpPr>
              <p:cNvPr id="4" name="Rektange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967" y="5301209"/>
                <a:ext cx="2160240" cy="106586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ktangel 8"/>
              <p:cNvSpPr/>
              <p:nvPr/>
            </p:nvSpPr>
            <p:spPr>
              <a:xfrm>
                <a:off x="3347864" y="5318522"/>
                <a:ext cx="2160240" cy="1065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3200" i="1" smtClean="0">
                          <a:latin typeface="Cambria Math"/>
                          <a:ea typeface="Cambria Math"/>
                        </a:rPr>
                        <m:t>𝑐𝑜𝑣</m:t>
                      </m:r>
                      <m:d>
                        <m:dPr>
                          <m:ctrlPr>
                            <a:rPr lang="da-DK" sz="3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a-DK" sz="3200" i="1">
                              <a:latin typeface="Cambria Math"/>
                              <a:ea typeface="Cambria Math"/>
                            </a:rPr>
                            <m:t>𝑋</m:t>
                          </m:r>
                          <m:r>
                            <a:rPr lang="da-DK" sz="32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da-DK" sz="3200" i="1">
                              <a:latin typeface="Cambria Math"/>
                              <a:ea typeface="Cambria Math"/>
                            </a:rPr>
                            <m:t>𝑌</m:t>
                          </m:r>
                        </m:e>
                      </m:d>
                      <m:r>
                        <a:rPr lang="da-DK" sz="3200" b="0" i="0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da-DK" sz="3200" dirty="0"/>
              </a:p>
            </p:txBody>
          </p:sp>
        </mc:Choice>
        <mc:Fallback>
          <p:sp>
            <p:nvSpPr>
              <p:cNvPr id="9" name="Rektange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5318522"/>
                <a:ext cx="2160240" cy="106586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ktangel 9"/>
              <p:cNvSpPr/>
              <p:nvPr/>
            </p:nvSpPr>
            <p:spPr>
              <a:xfrm>
                <a:off x="5436096" y="5301207"/>
                <a:ext cx="2160240" cy="1065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3200" i="1" smtClean="0">
                          <a:latin typeface="Cambria Math"/>
                          <a:ea typeface="Cambria Math"/>
                        </a:rPr>
                        <m:t>𝑐𝑜𝑣</m:t>
                      </m:r>
                      <m:d>
                        <m:dPr>
                          <m:ctrlPr>
                            <a:rPr lang="da-DK" sz="3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a-DK" sz="3200" i="1">
                              <a:latin typeface="Cambria Math"/>
                              <a:ea typeface="Cambria Math"/>
                            </a:rPr>
                            <m:t>𝑋</m:t>
                          </m:r>
                          <m:r>
                            <a:rPr lang="da-DK" sz="32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da-DK" sz="3200" i="1">
                              <a:latin typeface="Cambria Math"/>
                              <a:ea typeface="Cambria Math"/>
                            </a:rPr>
                            <m:t>𝑌</m:t>
                          </m:r>
                        </m:e>
                      </m:d>
                      <m:r>
                        <a:rPr lang="da-DK" sz="3200" b="0" i="0" smtClean="0">
                          <a:latin typeface="Cambria Math"/>
                          <a:ea typeface="Cambria Math"/>
                        </a:rPr>
                        <m:t>&lt;0</m:t>
                      </m:r>
                    </m:oMath>
                  </m:oMathPara>
                </a14:m>
                <a:endParaRPr lang="da-DK" sz="3200" dirty="0"/>
              </a:p>
            </p:txBody>
          </p:sp>
        </mc:Choice>
        <mc:Fallback>
          <p:sp>
            <p:nvSpPr>
              <p:cNvPr id="10" name="Rektange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5301207"/>
                <a:ext cx="2160240" cy="106586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6" descr="DTU Design Guid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16089"/>
            <a:ext cx="596281" cy="8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led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413" y="5869820"/>
            <a:ext cx="1298639" cy="824082"/>
          </a:xfrm>
          <a:prstGeom prst="rect">
            <a:avLst/>
          </a:prstGeom>
        </p:spPr>
      </p:pic>
      <p:sp>
        <p:nvSpPr>
          <p:cNvPr id="15" name="Tekstboks 11"/>
          <p:cNvSpPr txBox="1"/>
          <p:nvPr/>
        </p:nvSpPr>
        <p:spPr>
          <a:xfrm>
            <a:off x="7772400" y="5942434"/>
            <a:ext cx="1067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   </a:t>
            </a:r>
            <a:r>
              <a:rPr lang="da-DK" sz="1400" dirty="0" smtClean="0">
                <a:solidFill>
                  <a:schemeClr val="bg1"/>
                </a:solidFill>
              </a:rPr>
              <a:t>02462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Alexander</a:t>
            </a:r>
          </a:p>
          <a:p>
            <a:pPr>
              <a:lnSpc>
                <a:spcPct val="75000"/>
              </a:lnSpc>
            </a:pPr>
            <a:r>
              <a:rPr lang="da-DK" sz="1400" dirty="0" err="1" smtClean="0">
                <a:solidFill>
                  <a:schemeClr val="bg1"/>
                </a:solidFill>
              </a:rPr>
              <a:t>Valentini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S194252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2688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770" y="102002"/>
            <a:ext cx="8229600" cy="878726"/>
          </a:xfrm>
        </p:spPr>
        <p:txBody>
          <a:bodyPr/>
          <a:lstStyle/>
          <a:p>
            <a:r>
              <a:rPr lang="da-DK" dirty="0" err="1" smtClean="0"/>
              <a:t>Multivariate</a:t>
            </a:r>
            <a:r>
              <a:rPr lang="da-DK" dirty="0" smtClean="0"/>
              <a:t> normal distribution</a:t>
            </a:r>
            <a:endParaRPr lang="da-DK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ladsholder til indhold 2"/>
              <p:cNvSpPr>
                <a:spLocks noGrp="1"/>
              </p:cNvSpPr>
              <p:nvPr>
                <p:ph idx="1"/>
              </p:nvPr>
            </p:nvSpPr>
            <p:spPr>
              <a:xfrm>
                <a:off x="0" y="809328"/>
                <a:ext cx="8229600" cy="36004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da-DK" sz="2400" dirty="0" smtClean="0"/>
                  <a:t>Covariance matrix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200" i="1" smtClean="0">
                        <a:latin typeface="Cambria Math"/>
                        <a:ea typeface="Cambria Math"/>
                      </a:rPr>
                      <m:t>Σ</m:t>
                    </m:r>
                    <m:r>
                      <a:rPr lang="da-DK" sz="2200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a-DK" sz="22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da-DK" sz="2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da-DK" sz="22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da-DK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da-DK" sz="2200" i="1">
                                              <a:latin typeface="Cambria Math"/>
                                              <a:ea typeface="Cambria Math"/>
                                            </a:rPr>
                                            <m:t>𝑣</m:t>
                                          </m:r>
                                          <m:r>
                                            <a:rPr lang="da-DK" sz="2200" i="1">
                                              <a:latin typeface="Cambria Math"/>
                                              <a:ea typeface="Cambria Math"/>
                                            </a:rPr>
                                            <m:t>𝑎𝑟</m:t>
                                          </m:r>
                                          <m:r>
                                            <m:rPr>
                                              <m:brk m:alnAt="7"/>
                                            </m:rPr>
                                            <a:rPr lang="da-DK" sz="2200" i="1">
                                              <a:latin typeface="Cambria Math"/>
                                              <a:ea typeface="Cambria Math"/>
                                            </a:rPr>
                                            <m:t>[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da-DK" sz="2200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a-DK" sz="2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a-DK" sz="2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da-DK" sz="2200" i="1">
                                              <a:latin typeface="Cambria Math"/>
                                              <a:ea typeface="Cambria Math"/>
                                            </a:rPr>
                                            <m:t>]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da-DK" sz="2200" i="1">
                                              <a:latin typeface="Cambria Math"/>
                                              <a:ea typeface="Cambria Math"/>
                                            </a:rPr>
                                            <m:t>𝑐𝑜𝑣</m:t>
                                          </m:r>
                                          <m:r>
                                            <a:rPr lang="da-DK" sz="2200" i="1">
                                              <a:latin typeface="Cambria Math"/>
                                              <a:ea typeface="Cambria Math"/>
                                            </a:rPr>
                                            <m:t>[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da-DK" sz="2200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a-DK" sz="2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da-DK" sz="2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da-DK" sz="2200" i="1">
                                              <a:latin typeface="Cambria Math"/>
                                              <a:ea typeface="Cambria Math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da-DK" sz="2200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a-DK" sz="2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da-DK" sz="2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da-DK" sz="2200" i="1">
                                              <a:latin typeface="Cambria Math"/>
                                              <a:ea typeface="Cambria Math"/>
                                            </a:rPr>
                                            <m:t>]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da-DK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da-DK" sz="2200" i="1">
                                                    <a:latin typeface="Cambria Math"/>
                                                  </a:rPr>
                                                  <m:t>…</m:t>
                                                </m:r>
                                              </m:e>
                                            </m:mr>
                                            <m:mr>
                                              <m:e>
                                                <m:r>
                                                  <a:rPr lang="da-DK" sz="2200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𝑐𝑜𝑣</m:t>
                                                </m:r>
                                                <m:d>
                                                  <m:dPr>
                                                    <m:begChr m:val="["/>
                                                    <m:endChr m:val="]"/>
                                                    <m:ctrlPr>
                                                      <a:rPr lang="da-DK" sz="2200" i="1">
                                                        <a:latin typeface="Cambria Math" panose="02040503050406030204" pitchFamily="18" charset="0"/>
                                                        <a:ea typeface="Cambria Math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sSub>
                                                      <m:sSubPr>
                                                        <m:ctrlPr>
                                                          <a:rPr lang="da-DK" sz="2200" i="1">
                                                            <a:latin typeface="Cambria Math" panose="02040503050406030204" pitchFamily="18" charset="0"/>
                                                            <a:ea typeface="Cambria Math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da-DK" sz="2200" i="1">
                                                            <a:latin typeface="Cambria Math"/>
                                                            <a:ea typeface="Cambria Math"/>
                                                          </a:rPr>
                                                          <m:t>𝑋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da-DK" sz="2200" i="1">
                                                            <a:latin typeface="Cambria Math"/>
                                                            <a:ea typeface="Cambria Math"/>
                                                          </a:rPr>
                                                          <m:t>𝐷</m:t>
                                                        </m:r>
                                                      </m:sub>
                                                    </m:sSub>
                                                    <m:r>
                                                      <a:rPr lang="da-DK" sz="2200" i="1"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  <m:t>,</m:t>
                                                    </m:r>
                                                    <m:sSub>
                                                      <m:sSubPr>
                                                        <m:ctrlPr>
                                                          <a:rPr lang="da-DK" sz="2200" i="1">
                                                            <a:latin typeface="Cambria Math" panose="02040503050406030204" pitchFamily="18" charset="0"/>
                                                            <a:ea typeface="Cambria Math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da-DK" sz="2200" i="1">
                                                            <a:latin typeface="Cambria Math"/>
                                                            <a:ea typeface="Cambria Math"/>
                                                          </a:rPr>
                                                          <m:t>𝑋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da-DK" sz="2200" i="1">
                                                            <a:latin typeface="Cambria Math"/>
                                                            <a:ea typeface="Cambria Math"/>
                                                          </a:rPr>
                                                          <m:t>1</m:t>
                                                        </m:r>
                                                      </m:sub>
                                                    </m:sSub>
                                                  </m:e>
                                                </m:d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da-DK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da-DK" sz="2200" i="1">
                                              <a:latin typeface="Cambria Math"/>
                                              <a:ea typeface="Cambria Math"/>
                                            </a:rPr>
                                            <m:t>𝑐𝑜𝑣</m:t>
                                          </m:r>
                                          <m:r>
                                            <a:rPr lang="da-DK" sz="2200" i="1">
                                              <a:latin typeface="Cambria Math"/>
                                              <a:ea typeface="Cambria Math"/>
                                            </a:rPr>
                                            <m:t>[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da-DK" sz="2200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a-DK" sz="2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da-DK" sz="2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da-DK" sz="2200" i="1">
                                              <a:latin typeface="Cambria Math"/>
                                              <a:ea typeface="Cambria Math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da-DK" sz="2200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a-DK" sz="2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da-DK" sz="2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da-DK" sz="2200" i="1">
                                              <a:latin typeface="Cambria Math"/>
                                              <a:ea typeface="Cambria Math"/>
                                            </a:rPr>
                                            <m:t>]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da-DK" sz="2200" i="1">
                                              <a:latin typeface="Cambria Math"/>
                                              <a:ea typeface="Cambria Math"/>
                                            </a:rPr>
                                            <m:t>𝑣</m:t>
                                          </m:r>
                                          <m:r>
                                            <a:rPr lang="da-DK" sz="2200" i="1">
                                              <a:latin typeface="Cambria Math"/>
                                              <a:ea typeface="Cambria Math"/>
                                            </a:rPr>
                                            <m:t>𝑎𝑟</m:t>
                                          </m:r>
                                          <m:r>
                                            <m:rPr>
                                              <m:brk m:alnAt="7"/>
                                            </m:rPr>
                                            <a:rPr lang="da-DK" sz="2200" i="1">
                                              <a:latin typeface="Cambria Math"/>
                                              <a:ea typeface="Cambria Math"/>
                                            </a:rPr>
                                            <m:t>[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da-DK" sz="2200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a-DK" sz="2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da-DK" sz="2200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da-DK" sz="2200" i="1">
                                              <a:latin typeface="Cambria Math"/>
                                              <a:ea typeface="Cambria Math"/>
                                            </a:rPr>
                                            <m:t>]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da-DK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da-DK" sz="2200" i="1">
                                                    <a:latin typeface="Cambria Math"/>
                                                  </a:rPr>
                                                  <m:t>…</m:t>
                                                </m:r>
                                              </m:e>
                                            </m:mr>
                                            <m:mr>
                                              <m:e>
                                                <m:r>
                                                  <a:rPr lang="da-DK" sz="2200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𝑐𝑜𝑣</m:t>
                                                </m:r>
                                                <m:d>
                                                  <m:dPr>
                                                    <m:begChr m:val="["/>
                                                    <m:endChr m:val="]"/>
                                                    <m:ctrlPr>
                                                      <a:rPr lang="da-DK" sz="2200" i="1">
                                                        <a:latin typeface="Cambria Math" panose="02040503050406030204" pitchFamily="18" charset="0"/>
                                                        <a:ea typeface="Cambria Math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sSub>
                                                      <m:sSubPr>
                                                        <m:ctrlPr>
                                                          <a:rPr lang="da-DK" sz="2200" i="1">
                                                            <a:latin typeface="Cambria Math" panose="02040503050406030204" pitchFamily="18" charset="0"/>
                                                            <a:ea typeface="Cambria Math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da-DK" sz="2200" i="1">
                                                            <a:latin typeface="Cambria Math"/>
                                                            <a:ea typeface="Cambria Math"/>
                                                          </a:rPr>
                                                          <m:t>𝑋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da-DK" sz="2200" i="1">
                                                            <a:latin typeface="Cambria Math"/>
                                                            <a:ea typeface="Cambria Math"/>
                                                          </a:rPr>
                                                          <m:t>𝐷</m:t>
                                                        </m:r>
                                                      </m:sub>
                                                    </m:sSub>
                                                    <m:r>
                                                      <a:rPr lang="da-DK" sz="2200" i="1"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  <m:t>,</m:t>
                                                    </m:r>
                                                    <m:sSub>
                                                      <m:sSubPr>
                                                        <m:ctrlPr>
                                                          <a:rPr lang="da-DK" sz="2200" i="1">
                                                            <a:latin typeface="Cambria Math" panose="02040503050406030204" pitchFamily="18" charset="0"/>
                                                            <a:ea typeface="Cambria Math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da-DK" sz="2200" i="1">
                                                            <a:latin typeface="Cambria Math"/>
                                                            <a:ea typeface="Cambria Math"/>
                                                          </a:rPr>
                                                          <m:t>𝑋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da-DK" sz="2200" i="1">
                                                            <a:latin typeface="Cambria Math"/>
                                                            <a:ea typeface="Cambria Math"/>
                                                          </a:rPr>
                                                          <m:t>2</m:t>
                                                        </m:r>
                                                      </m:sub>
                                                    </m:sSub>
                                                  </m:e>
                                                </m:d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da-DK" sz="22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da-DK" sz="2200" i="1">
                                        <a:latin typeface="Cambria Math"/>
                                      </a:rPr>
                                      <m:t>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da-DK" sz="2200" i="1">
                                        <a:latin typeface="Cambria Math"/>
                                      </a:rPr>
                                      <m:t>…</m:t>
                                    </m:r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da-DK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da-DK" sz="2200" i="1">
                                              <a:latin typeface="Cambria Math"/>
                                            </a:rPr>
                                            <m:t>…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da-DK" sz="2200" i="1">
                                              <a:latin typeface="Cambria Math"/>
                                            </a:rPr>
                                            <m:t>…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da-DK" sz="22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da-DK" sz="2200" i="1">
                                        <a:latin typeface="Cambria Math"/>
                                        <a:ea typeface="Cambria Math"/>
                                      </a:rPr>
                                      <m:t>𝑐𝑜𝑣</m:t>
                                    </m:r>
                                    <m:r>
                                      <a:rPr lang="da-DK" sz="2200" i="1">
                                        <a:latin typeface="Cambria Math"/>
                                        <a:ea typeface="Cambria Math"/>
                                      </a:rPr>
                                      <m:t>[</m:t>
                                    </m:r>
                                    <m:sSub>
                                      <m:sSubPr>
                                        <m:ctrlPr>
                                          <a:rPr lang="da-DK" sz="2200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a-DK" sz="2200" i="1">
                                            <a:latin typeface="Cambria Math"/>
                                            <a:ea typeface="Cambria Math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da-DK" sz="2200" i="1">
                                            <a:latin typeface="Cambria Math"/>
                                            <a:ea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da-DK" sz="2200" i="1">
                                        <a:latin typeface="Cambria Math"/>
                                        <a:ea typeface="Cambria Math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da-DK" sz="2200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a-DK" sz="2200" i="1">
                                            <a:latin typeface="Cambria Math"/>
                                            <a:ea typeface="Cambria Math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da-DK" sz="2200" i="1">
                                            <a:latin typeface="Cambria Math"/>
                                            <a:ea typeface="Cambria Math"/>
                                          </a:rPr>
                                          <m:t>𝐷</m:t>
                                        </m:r>
                                      </m:sub>
                                    </m:sSub>
                                    <m:r>
                                      <a:rPr lang="da-DK" sz="2200" i="1">
                                        <a:latin typeface="Cambria Math"/>
                                        <a:ea typeface="Cambria Math"/>
                                      </a:rPr>
                                      <m:t>]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da-DK" sz="2200" i="1">
                                        <a:latin typeface="Cambria Math"/>
                                        <a:ea typeface="Cambria Math"/>
                                      </a:rPr>
                                      <m:t>𝑐𝑜𝑣</m:t>
                                    </m:r>
                                    <m:r>
                                      <a:rPr lang="da-DK" sz="2200" i="1">
                                        <a:latin typeface="Cambria Math"/>
                                        <a:ea typeface="Cambria Math"/>
                                      </a:rPr>
                                      <m:t>[</m:t>
                                    </m:r>
                                    <m:sSub>
                                      <m:sSubPr>
                                        <m:ctrlPr>
                                          <a:rPr lang="da-DK" sz="2200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a-DK" sz="2200" i="1">
                                            <a:latin typeface="Cambria Math"/>
                                            <a:ea typeface="Cambria Math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da-DK" sz="2200" i="1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da-DK" sz="2200" i="1">
                                        <a:latin typeface="Cambria Math"/>
                                        <a:ea typeface="Cambria Math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da-DK" sz="2200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a-DK" sz="2200" i="1">
                                            <a:latin typeface="Cambria Math"/>
                                            <a:ea typeface="Cambria Math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da-DK" sz="2200" i="1">
                                            <a:latin typeface="Cambria Math"/>
                                            <a:ea typeface="Cambria Math"/>
                                          </a:rPr>
                                          <m:t>𝐷</m:t>
                                        </m:r>
                                      </m:sub>
                                    </m:sSub>
                                    <m:r>
                                      <a:rPr lang="da-DK" sz="2200" i="1">
                                        <a:latin typeface="Cambria Math"/>
                                        <a:ea typeface="Cambria Math"/>
                                      </a:rPr>
                                      <m:t>]</m:t>
                                    </m:r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da-DK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da-DK" sz="2200" i="1">
                                              <a:latin typeface="Cambria Math"/>
                                            </a:rPr>
                                            <m:t>…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da-DK" sz="2200" i="1">
                                              <a:latin typeface="Cambria Math"/>
                                              <a:ea typeface="Cambria Math"/>
                                            </a:rPr>
                                            <m:t> </m:t>
                                          </m:r>
                                          <m:r>
                                            <a:rPr lang="da-DK" sz="2200" i="1">
                                              <a:latin typeface="Cambria Math"/>
                                              <a:ea typeface="Cambria Math"/>
                                            </a:rPr>
                                            <m:t>𝑣𝑎𝑟</m:t>
                                          </m:r>
                                          <m:r>
                                            <a:rPr lang="da-DK" sz="2200" i="1">
                                              <a:latin typeface="Cambria Math"/>
                                              <a:ea typeface="Cambria Math"/>
                                            </a:rPr>
                                            <m:t>[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da-DK" sz="2200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a-DK" sz="2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da-DK" sz="2200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𝐷</m:t>
                                              </m:r>
                                            </m:sub>
                                          </m:sSub>
                                          <m:r>
                                            <a:rPr lang="da-DK" sz="2200" i="1">
                                              <a:latin typeface="Cambria Math"/>
                                              <a:ea typeface="Cambria Math"/>
                                            </a:rPr>
                                            <m:t>]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da-DK" sz="2200" dirty="0" smtClean="0"/>
                  <a:t> =</a:t>
                </a:r>
              </a:p>
              <a:p>
                <a:pPr marL="0" indent="0">
                  <a:buNone/>
                </a:pPr>
                <a:r>
                  <a:rPr lang="da-DK" sz="2400" dirty="0" err="1"/>
                  <a:t>Multivariate</a:t>
                </a:r>
                <a:r>
                  <a:rPr lang="da-DK" sz="2400" dirty="0"/>
                  <a:t> normal </a:t>
                </a:r>
                <a:r>
                  <a:rPr lang="da-DK" sz="2400" dirty="0" smtClean="0"/>
                  <a:t>distribution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2400" i="1" smtClean="0">
                          <a:latin typeface="Cambria Math"/>
                          <a:ea typeface="Cambria Math"/>
                        </a:rPr>
                        <m:t>ℵ</m:t>
                      </m:r>
                      <m:d>
                        <m:dPr>
                          <m:ctrlPr>
                            <a:rPr lang="da-DK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a-DK" sz="2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e>
                          <m:r>
                            <a:rPr lang="da-DK" sz="24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da-DK" sz="2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/>
                              <a:ea typeface="Cambria Math"/>
                            </a:rPr>
                            <m:t>Σ</m:t>
                          </m:r>
                        </m:e>
                      </m:d>
                      <m:r>
                        <a:rPr lang="da-DK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a-DK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a-DK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a-DK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da-DK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a-DK" sz="2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a-DK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  <m:r>
                                        <a:rPr lang="da-DK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a-DK" sz="2400" b="0" i="1" smtClean="0">
                                      <a:latin typeface="Cambria Math"/>
                                      <a:ea typeface="Cambria Math"/>
                                    </a:rPr>
                                    <m:t>𝐷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da-DK" sz="2400" b="0" i="0" smtClean="0">
                                  <a:latin typeface="Cambria Math"/>
                                  <a:ea typeface="Cambria Math"/>
                                </a:rPr>
                                <m:t>det</m:t>
                              </m:r>
                              <m:r>
                                <a:rPr lang="da-DK" sz="2400" b="0" i="1" smtClean="0">
                                  <a:latin typeface="Cambria Math"/>
                                  <a:ea typeface="Cambria Math"/>
                                </a:rPr>
                                <m:t>⁡(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/>
                                  <a:ea typeface="Cambria Math"/>
                                </a:rPr>
                                <m:t>Σ</m:t>
                              </m:r>
                              <m:r>
                                <a:rPr lang="da-DK" sz="24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rad>
                        </m:den>
                      </m:f>
                      <m:r>
                        <m:rPr>
                          <m:sty m:val="p"/>
                        </m:rPr>
                        <a:rPr lang="da-DK" sz="2400" b="0" i="0" smtClean="0">
                          <a:latin typeface="Cambria Math"/>
                          <a:ea typeface="Cambria Math"/>
                        </a:rPr>
                        <m:t>exp</m:t>
                      </m:r>
                      <m:r>
                        <a:rPr lang="da-DK" sz="2400" b="0" i="1" smtClean="0">
                          <a:latin typeface="Cambria Math"/>
                          <a:ea typeface="Cambria Math"/>
                        </a:rPr>
                        <m:t>⁡(−</m:t>
                      </m:r>
                      <m:f>
                        <m:fPr>
                          <m:ctrlPr>
                            <a:rPr lang="da-DK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a-DK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da-DK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da-DK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a-DK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a-DK" sz="2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da-DK" sz="24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da-DK" sz="2400" b="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</m:d>
                        </m:e>
                        <m:sup>
                          <m:r>
                            <a:rPr lang="da-DK" sz="24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da-DK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/>
                              <a:ea typeface="Cambria Math"/>
                            </a:rPr>
                            <m:t>Σ</m:t>
                          </m:r>
                        </m:e>
                        <m:sup>
                          <m:r>
                            <a:rPr lang="da-DK" sz="24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r>
                        <a:rPr lang="da-DK" sz="24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da-DK" sz="2400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da-DK" sz="2400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da-DK" sz="2400" i="1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da-DK" sz="2400" b="0" i="1" smtClean="0">
                          <a:latin typeface="Cambria Math"/>
                          <a:ea typeface="Cambria Math"/>
                        </a:rPr>
                        <m:t>))</m:t>
                      </m:r>
                    </m:oMath>
                  </m:oMathPara>
                </a14:m>
                <a:endParaRPr lang="da-DK" sz="2400" dirty="0" smtClean="0"/>
              </a:p>
              <a:p>
                <a:pPr marL="0" indent="0">
                  <a:buNone/>
                </a:pPr>
                <a:r>
                  <a:rPr lang="da-DK" sz="2400" dirty="0" err="1" smtClean="0"/>
                  <a:t>Where</a:t>
                </a:r>
                <a:r>
                  <a:rPr lang="da-DK" sz="24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/>
                        <a:ea typeface="Cambria Math"/>
                      </a:rPr>
                      <m:t>Σ</m:t>
                    </m:r>
                  </m:oMath>
                </a14:m>
                <a:r>
                  <a:rPr lang="da-DK" sz="2400" dirty="0" smtClean="0"/>
                  <a:t> is </a:t>
                </a:r>
                <a:r>
                  <a:rPr lang="da-DK" sz="2400" dirty="0" err="1" smtClean="0"/>
                  <a:t>covariance</a:t>
                </a:r>
                <a:r>
                  <a:rPr lang="da-DK" sz="2400" dirty="0" smtClean="0"/>
                  <a:t> matrix and </a:t>
                </a:r>
                <a14:m>
                  <m:oMath xmlns:m="http://schemas.openxmlformats.org/officeDocument/2006/math">
                    <m:r>
                      <a:rPr lang="da-DK" sz="2400" i="1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da-DK" sz="2400" dirty="0" smtClean="0"/>
                  <a:t> is </a:t>
                </a:r>
                <a:r>
                  <a:rPr lang="da-DK" sz="2400" dirty="0" err="1" smtClean="0"/>
                  <a:t>vector</a:t>
                </a:r>
                <a:r>
                  <a:rPr lang="da-DK" sz="2400" dirty="0" smtClean="0"/>
                  <a:t> with </a:t>
                </a:r>
                <a:r>
                  <a:rPr lang="da-DK" sz="2400" dirty="0" err="1" smtClean="0"/>
                  <a:t>means</a:t>
                </a:r>
                <a:r>
                  <a:rPr lang="da-DK" sz="2400" dirty="0" smtClean="0"/>
                  <a:t>. </a:t>
                </a:r>
              </a:p>
              <a:p>
                <a:pPr marL="0" indent="0">
                  <a:buNone/>
                </a:pPr>
                <a:endParaRPr lang="da-DK" sz="2400" dirty="0" smtClean="0"/>
              </a:p>
              <a:p>
                <a:pPr marL="0" indent="0">
                  <a:buNone/>
                </a:pPr>
                <a:endParaRPr lang="da-DK" sz="2400" dirty="0"/>
              </a:p>
            </p:txBody>
          </p:sp>
        </mc:Choice>
        <mc:Fallback>
          <p:sp>
            <p:nvSpPr>
              <p:cNvPr id="3" name="Pladsholder til ind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09328"/>
                <a:ext cx="8229600" cy="3600400"/>
              </a:xfrm>
              <a:blipFill rotWithShape="0">
                <a:blip r:embed="rId2"/>
                <a:stretch>
                  <a:fillRect l="-1111" t="-2373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90552"/>
            <a:ext cx="2193935" cy="2156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439" y="4312416"/>
            <a:ext cx="2222063" cy="214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518" y="4395327"/>
            <a:ext cx="2203392" cy="205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910" y="4395327"/>
            <a:ext cx="2206745" cy="1975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ktangel 3"/>
              <p:cNvSpPr/>
              <p:nvPr/>
            </p:nvSpPr>
            <p:spPr>
              <a:xfrm>
                <a:off x="32610" y="4907314"/>
                <a:ext cx="2232248" cy="9217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200" i="1" smtClean="0">
                          <a:latin typeface="Cambria Math"/>
                          <a:ea typeface="Cambria Math"/>
                        </a:rPr>
                        <m:t>Σ</m:t>
                      </m:r>
                      <m:r>
                        <a:rPr lang="da-DK" sz="3200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da-DK" sz="32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da-DK" sz="3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a-DK" sz="3200" b="0" i="1" smtClean="0">
                                    <a:latin typeface="Cambria Math"/>
                                    <a:ea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da-DK" sz="3200" b="0" i="1" smtClean="0"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da-DK" sz="3200" b="0" i="1" smtClean="0"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da-DK" sz="3200" b="0" i="1" smtClean="0">
                                    <a:latin typeface="Cambria Math"/>
                                    <a:ea typeface="Cambria Math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a-DK" sz="3200" dirty="0"/>
              </a:p>
            </p:txBody>
          </p:sp>
        </mc:Choice>
        <mc:Fallback>
          <p:sp>
            <p:nvSpPr>
              <p:cNvPr id="4" name="Rektange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0" y="4907314"/>
                <a:ext cx="2232248" cy="92172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ktangel 8"/>
              <p:cNvSpPr/>
              <p:nvPr/>
            </p:nvSpPr>
            <p:spPr>
              <a:xfrm>
                <a:off x="2154453" y="4929179"/>
                <a:ext cx="2744174" cy="9217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200" i="1" smtClean="0">
                          <a:latin typeface="Cambria Math"/>
                          <a:ea typeface="Cambria Math"/>
                        </a:rPr>
                        <m:t>Σ</m:t>
                      </m:r>
                      <m:r>
                        <a:rPr lang="da-DK" sz="3200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da-DK" sz="32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da-DK" sz="3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a-DK" sz="3200" b="0" i="1" smtClean="0">
                                    <a:latin typeface="Cambria Math"/>
                                    <a:ea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da-DK" sz="3200" b="0" i="1" smtClean="0">
                                    <a:latin typeface="Cambria Math"/>
                                    <a:ea typeface="Cambria Math"/>
                                  </a:rPr>
                                  <m:t>−4</m:t>
                                </m:r>
                              </m:e>
                            </m:mr>
                            <m:mr>
                              <m:e>
                                <m:r>
                                  <a:rPr lang="da-DK" sz="3200" b="0" i="1" smtClean="0">
                                    <a:latin typeface="Cambria Math"/>
                                    <a:ea typeface="Cambria Math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da-DK" sz="3200" b="0" i="1" smtClean="0">
                                    <a:latin typeface="Cambria Math"/>
                                    <a:ea typeface="Cambria Math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a-DK" sz="3200" dirty="0"/>
              </a:p>
            </p:txBody>
          </p:sp>
        </mc:Choice>
        <mc:Fallback>
          <p:sp>
            <p:nvSpPr>
              <p:cNvPr id="9" name="Rektange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453" y="4929179"/>
                <a:ext cx="2744174" cy="92172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ktangel 9"/>
              <p:cNvSpPr/>
              <p:nvPr/>
            </p:nvSpPr>
            <p:spPr>
              <a:xfrm>
                <a:off x="4825465" y="4907315"/>
                <a:ext cx="2232248" cy="9217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200" i="1" smtClean="0">
                          <a:latin typeface="Cambria Math"/>
                          <a:ea typeface="Cambria Math"/>
                        </a:rPr>
                        <m:t>Σ</m:t>
                      </m:r>
                      <m:r>
                        <a:rPr lang="da-DK" sz="3200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da-DK" sz="32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da-DK" sz="3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a-DK" sz="3200" b="0" i="1" smtClean="0">
                                    <a:latin typeface="Cambria Math"/>
                                    <a:ea typeface="Cambria Math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da-DK" sz="3200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a-DK" sz="3200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a-DK" sz="3200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a-DK" sz="3200" dirty="0"/>
              </a:p>
            </p:txBody>
          </p:sp>
        </mc:Choice>
        <mc:Fallback>
          <p:sp>
            <p:nvSpPr>
              <p:cNvPr id="10" name="Rektange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465" y="4907315"/>
                <a:ext cx="2232248" cy="92172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ktangel 10"/>
              <p:cNvSpPr/>
              <p:nvPr/>
            </p:nvSpPr>
            <p:spPr>
              <a:xfrm>
                <a:off x="6797748" y="4907316"/>
                <a:ext cx="2232248" cy="9217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200" i="1" smtClean="0">
                          <a:latin typeface="Cambria Math"/>
                          <a:ea typeface="Cambria Math"/>
                        </a:rPr>
                        <m:t>Σ</m:t>
                      </m:r>
                      <m:r>
                        <a:rPr lang="da-DK" sz="3200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da-DK" sz="32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da-DK" sz="3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a-DK" sz="3200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a-DK" sz="3200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a-DK" sz="3200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a-DK" sz="3200" b="0" i="1" smtClean="0">
                                    <a:latin typeface="Cambria Math"/>
                                    <a:ea typeface="Cambria Math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a-DK" sz="3200" dirty="0"/>
              </a:p>
            </p:txBody>
          </p:sp>
        </mc:Choice>
        <mc:Fallback>
          <p:sp>
            <p:nvSpPr>
              <p:cNvPr id="11" name="Rektange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748" y="4907316"/>
                <a:ext cx="2232248" cy="92172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02855"/>
            <a:ext cx="2466178" cy="32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 descr="DTU Design Guid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16089"/>
            <a:ext cx="596281" cy="8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led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413" y="5869820"/>
            <a:ext cx="1298639" cy="824082"/>
          </a:xfrm>
          <a:prstGeom prst="rect">
            <a:avLst/>
          </a:prstGeom>
        </p:spPr>
      </p:pic>
      <p:sp>
        <p:nvSpPr>
          <p:cNvPr id="15" name="Tekstboks 11"/>
          <p:cNvSpPr txBox="1"/>
          <p:nvPr/>
        </p:nvSpPr>
        <p:spPr>
          <a:xfrm>
            <a:off x="7772400" y="5942434"/>
            <a:ext cx="1067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   </a:t>
            </a:r>
            <a:r>
              <a:rPr lang="da-DK" sz="1400" dirty="0" smtClean="0">
                <a:solidFill>
                  <a:schemeClr val="bg1"/>
                </a:solidFill>
              </a:rPr>
              <a:t>02462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Alexander</a:t>
            </a:r>
          </a:p>
          <a:p>
            <a:pPr>
              <a:lnSpc>
                <a:spcPct val="75000"/>
              </a:lnSpc>
            </a:pPr>
            <a:r>
              <a:rPr lang="da-DK" sz="1400" dirty="0" err="1" smtClean="0">
                <a:solidFill>
                  <a:schemeClr val="bg1"/>
                </a:solidFill>
              </a:rPr>
              <a:t>Valentini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S194252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35290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Linear transformations (rotation, scaling and translation)</a:t>
            </a:r>
            <a:endParaRPr lang="da-DK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04" y="1484784"/>
            <a:ext cx="7852925" cy="145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952948"/>
            <a:ext cx="3072209" cy="215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443" y="3065731"/>
            <a:ext cx="3540819" cy="220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97152"/>
            <a:ext cx="3588344" cy="1841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DTU Design Guid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16089"/>
            <a:ext cx="596281" cy="8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413" y="5869820"/>
            <a:ext cx="1298639" cy="824082"/>
          </a:xfrm>
          <a:prstGeom prst="rect">
            <a:avLst/>
          </a:prstGeom>
        </p:spPr>
      </p:pic>
      <p:sp>
        <p:nvSpPr>
          <p:cNvPr id="9" name="Tekstboks 11"/>
          <p:cNvSpPr txBox="1"/>
          <p:nvPr/>
        </p:nvSpPr>
        <p:spPr>
          <a:xfrm>
            <a:off x="7772400" y="5942434"/>
            <a:ext cx="1067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   </a:t>
            </a:r>
            <a:r>
              <a:rPr lang="da-DK" sz="1400" dirty="0" smtClean="0">
                <a:solidFill>
                  <a:schemeClr val="bg1"/>
                </a:solidFill>
              </a:rPr>
              <a:t>02462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Alexander</a:t>
            </a:r>
          </a:p>
          <a:p>
            <a:pPr>
              <a:lnSpc>
                <a:spcPct val="75000"/>
              </a:lnSpc>
            </a:pPr>
            <a:r>
              <a:rPr lang="da-DK" sz="1400" dirty="0" err="1" smtClean="0">
                <a:solidFill>
                  <a:schemeClr val="bg1"/>
                </a:solidFill>
              </a:rPr>
              <a:t>Valentini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S194252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29933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PCA and image filtering (week5)</a:t>
            </a:r>
            <a:r>
              <a:rPr lang="en-US" dirty="0" smtClean="0"/>
              <a:t> 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- Principal component analysis</a:t>
            </a:r>
            <a:br>
              <a:rPr lang="en-US" dirty="0"/>
            </a:br>
            <a:r>
              <a:rPr lang="en-US" dirty="0"/>
              <a:t>- Dimensionality reduction and visualization</a:t>
            </a:r>
            <a:br>
              <a:rPr lang="en-US" dirty="0"/>
            </a:br>
            <a:r>
              <a:rPr lang="en-US" dirty="0"/>
              <a:t>- Image filtering and convolution</a:t>
            </a:r>
            <a:r>
              <a:rPr lang="en-US" dirty="0" smtClean="0"/>
              <a:t> </a:t>
            </a:r>
            <a:endParaRPr lang="da-DK" dirty="0"/>
          </a:p>
        </p:txBody>
      </p:sp>
      <p:pic>
        <p:nvPicPr>
          <p:cNvPr id="4" name="Picture 6" descr="DTU Design Gui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16089"/>
            <a:ext cx="596281" cy="8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413" y="5869820"/>
            <a:ext cx="1298639" cy="824082"/>
          </a:xfrm>
          <a:prstGeom prst="rect">
            <a:avLst/>
          </a:prstGeom>
        </p:spPr>
      </p:pic>
      <p:sp>
        <p:nvSpPr>
          <p:cNvPr id="6" name="Tekstboks 11"/>
          <p:cNvSpPr txBox="1"/>
          <p:nvPr/>
        </p:nvSpPr>
        <p:spPr>
          <a:xfrm>
            <a:off x="7772400" y="5942434"/>
            <a:ext cx="1067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   </a:t>
            </a:r>
            <a:r>
              <a:rPr lang="da-DK" sz="1400" dirty="0" smtClean="0">
                <a:solidFill>
                  <a:schemeClr val="bg1"/>
                </a:solidFill>
              </a:rPr>
              <a:t>02462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Alexander</a:t>
            </a:r>
          </a:p>
          <a:p>
            <a:pPr>
              <a:lnSpc>
                <a:spcPct val="75000"/>
              </a:lnSpc>
            </a:pPr>
            <a:r>
              <a:rPr lang="da-DK" sz="1400" dirty="0" err="1" smtClean="0">
                <a:solidFill>
                  <a:schemeClr val="bg1"/>
                </a:solidFill>
              </a:rPr>
              <a:t>Valentini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S194252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859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2952" cy="1143000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Principal component </a:t>
            </a:r>
            <a:r>
              <a:rPr lang="da-DK" dirty="0" err="1" smtClean="0"/>
              <a:t>analysis</a:t>
            </a:r>
            <a:endParaRPr lang="da-DK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ladsholder til ind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Goal: Project data to subspace that </a:t>
                </a:r>
                <a:br>
                  <a:rPr lang="en-US" dirty="0" smtClean="0"/>
                </a:br>
                <a:r>
                  <a:rPr lang="en-US" dirty="0" smtClean="0"/>
                  <a:t>maximizes variance.</a:t>
                </a:r>
              </a:p>
              <a:p>
                <a:pPr marL="0" indent="0">
                  <a:buNone/>
                </a:pPr>
                <a:r>
                  <a:rPr lang="en-US" dirty="0" smtClean="0"/>
                  <a:t>Unit basis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a-DK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da-DK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da-DK" i="1">
                            <a:latin typeface="Cambria Math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da-DK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da-DK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a-DK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a-DK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da-DK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da-DK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da-DK" i="1">
                                  <a:latin typeface="Cambria Math"/>
                                </a:rPr>
                                <m:t> =</m:t>
                              </m:r>
                              <m:r>
                                <a:rPr lang="da-DK" i="1">
                                  <a:latin typeface="Cambria Math"/>
                                </a:rPr>
                                <m:t>𝑗</m:t>
                              </m:r>
                            </m:e>
                          </m:mr>
                          <m:mr>
                            <m:e>
                              <m:r>
                                <a:rPr lang="da-DK" i="1">
                                  <a:latin typeface="Cambria Math"/>
                                </a:rPr>
                                <m:t>0,</m:t>
                              </m:r>
                              <m:r>
                                <a:rPr lang="da-DK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da-DK" i="1">
                                  <a:latin typeface="Cambria Math"/>
                                  <a:ea typeface="Cambria Math"/>
                                </a:rPr>
                                <m:t>≠</m:t>
                              </m:r>
                              <m:r>
                                <a:rPr lang="da-DK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da-DK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a-DK" b="0" i="0" smtClean="0">
                            <a:latin typeface="Cambria Math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a-DK" b="0" i="0" smtClean="0">
                            <a:latin typeface="Cambria Math"/>
                          </a:rPr>
                          <m:t>n</m:t>
                        </m:r>
                      </m:sub>
                    </m:sSub>
                    <m:r>
                      <a:rPr lang="da-DK" b="0" i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i="1"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da-DK" i="1">
                            <a:latin typeface="Cambria Math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da-DK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da-DK" dirty="0" smtClean="0"/>
                  <a:t>,</a:t>
                </a:r>
                <a:r>
                  <a:rPr lang="da-DK" dirty="0"/>
                  <a:t> </a:t>
                </a:r>
                <a14:m>
                  <m:oMath xmlns:m="http://schemas.openxmlformats.org/officeDocument/2006/math">
                    <m:r>
                      <a:rPr lang="da-DK" b="0" i="1" smtClean="0">
                        <a:latin typeface="Cambria Math"/>
                      </a:rPr>
                      <m:t>𝑍</m:t>
                    </m:r>
                    <m:r>
                      <a:rPr lang="da-DK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i="1"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da-DK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da-DK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da-DK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a-DK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da-DK" b="0" i="1" smtClean="0">
                            <a:latin typeface="Cambria Math"/>
                            <a:ea typeface="Cambria Math"/>
                          </a:rPr>
                          <m:t>𝑧</m:t>
                        </m:r>
                      </m:sub>
                      <m:sup>
                        <m:r>
                          <a:rPr lang="da-DK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r>
                      <a:rPr lang="da-DK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da-DK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a-DK" b="0" i="1" smtClean="0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  <m:sup>
                        <m:r>
                          <a:rPr lang="da-DK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da-DK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a-DK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da-DK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da-DK" b="0" i="1" smtClean="0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lang="da-DK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da-DK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da-DK" b="0" i="1" smtClean="0">
                                <a:latin typeface="Cambria Math"/>
                                <a:ea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da-DK" b="0" i="1" smtClean="0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sup>
                          <m:e>
                            <m:d>
                              <m:dPr>
                                <m:ctrlPr>
                                  <a:rPr lang="da-DK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a-DK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i="1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da-DK" i="1"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da-DK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da-DK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da-DK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a-DK" i="1">
                                            <a:latin typeface="Cambria Math"/>
                                            <a:ea typeface="Cambria Math"/>
                                          </a:rPr>
                                          <m:t>𝜇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da-DK" i="1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d>
                            <m:sSup>
                              <m:sSupPr>
                                <m:ctrlPr>
                                  <a:rPr lang="da-DK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da-DK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da-DK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a-DK" i="1">
                                            <a:latin typeface="Cambria Math"/>
                                            <a:ea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a-DK" i="1">
                                            <a:latin typeface="Cambria Math"/>
                                            <a:ea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da-DK" i="1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da-DK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da-DK" i="1"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da-DK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𝜇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da-DK" i="1">
                                            <a:latin typeface="Cambria Math"/>
                                            <a:ea typeface="Cambria Math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da-DK" b="0" i="1" smtClean="0">
                                    <a:latin typeface="Cambria Math"/>
                                    <a:ea typeface="Cambria Math"/>
                                  </a:rPr>
                                  <m:t>𝑇</m:t>
                                </m:r>
                              </m:sup>
                            </m:sSup>
                          </m:e>
                        </m:nary>
                      </m:e>
                    </m:d>
                    <m:r>
                      <a:rPr lang="da-DK" b="0" i="1" smtClean="0">
                        <a:latin typeface="Cambria Math"/>
                        <a:ea typeface="Cambria Math"/>
                      </a:rPr>
                      <m:t>𝑣</m:t>
                    </m:r>
                    <m:r>
                      <a:rPr lang="da-DK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da-DK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a-DK" b="0" i="1" smtClean="0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  <m:sup>
                        <m:r>
                          <a:rPr lang="da-DK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da-DK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a-DK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da-DK" i="1"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da-DK" i="1">
                            <a:latin typeface="Cambria Math"/>
                            <a:ea typeface="Cambria Math"/>
                          </a:rPr>
                          <m:t>𝑥</m:t>
                        </m:r>
                      </m:sub>
                    </m:sSub>
                    <m:r>
                      <a:rPr lang="da-DK" b="0" i="1" smtClean="0">
                        <a:latin typeface="Cambria Math"/>
                        <a:ea typeface="Cambria Math"/>
                      </a:rPr>
                      <m:t>𝑣</m:t>
                    </m:r>
                  </m:oMath>
                </a14:m>
                <a:endParaRPr lang="da-DK" b="0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da-DK" b="0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da-DK" dirty="0" smtClean="0">
                    <a:ea typeface="Cambria Math"/>
                  </a:rPr>
                  <a:t>Lagrange </a:t>
                </a:r>
                <a:r>
                  <a:rPr lang="da-DK" dirty="0" err="1" smtClean="0">
                    <a:ea typeface="Cambria Math"/>
                  </a:rPr>
                  <a:t>multiplier</a:t>
                </a:r>
                <a:r>
                  <a:rPr lang="da-DK" dirty="0" smtClean="0">
                    <a:ea typeface="Cambria Math"/>
                  </a:rPr>
                  <a:t>: </a:t>
                </a:r>
                <a:endParaRPr lang="da-DK" b="0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v to m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b="0" i="0" smtClean="0">
                        <a:latin typeface="Cambria Math"/>
                        <a:ea typeface="Cambria Math"/>
                      </a:rPr>
                      <m:t>aximize</m:t>
                    </m:r>
                    <m:r>
                      <a:rPr lang="da-DK" b="0" i="0" smtClean="0">
                        <a:latin typeface="Cambria Math"/>
                        <a:ea typeface="Cambria Math"/>
                      </a:rPr>
                      <m:t> </m:t>
                    </m:r>
                    <m:sSubSup>
                      <m:sSubSupPr>
                        <m:ctrlPr>
                          <a:rPr lang="da-DK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da-DK" i="1">
                            <a:latin typeface="Cambria Math"/>
                            <a:ea typeface="Cambria Math"/>
                          </a:rPr>
                          <m:t>𝑧</m:t>
                        </m:r>
                      </m:sub>
                      <m:sup>
                        <m:r>
                          <a:rPr lang="da-DK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, optimize: </a:t>
                </a:r>
                <a14:m>
                  <m:oMath xmlns:m="http://schemas.openxmlformats.org/officeDocument/2006/math">
                    <m:r>
                      <a:rPr lang="da-DK" b="0" i="1" smtClean="0">
                        <a:latin typeface="Cambria Math"/>
                        <a:ea typeface="Cambria Math"/>
                      </a:rPr>
                      <m:t>𝐽</m:t>
                    </m:r>
                    <m:d>
                      <m:dPr>
                        <m:ctrlPr>
                          <a:rPr lang="da-DK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da-DK" b="0" i="1" smtClean="0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</m:d>
                    <m:r>
                      <a:rPr lang="da-DK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da-DK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a-DK" i="1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  <m:sup>
                        <m:r>
                          <a:rPr lang="da-DK" i="1">
                            <a:latin typeface="Cambria Math"/>
                            <a:ea typeface="Cambria Math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da-DK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a-DK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da-DK" i="1"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da-DK" i="1">
                            <a:latin typeface="Cambria Math"/>
                            <a:ea typeface="Cambria Math"/>
                          </a:rPr>
                          <m:t>𝑥</m:t>
                        </m:r>
                      </m:sub>
                    </m:sSub>
                    <m:r>
                      <a:rPr lang="da-DK" i="1">
                        <a:latin typeface="Cambria Math"/>
                        <a:ea typeface="Cambria Math"/>
                      </a:rPr>
                      <m:t>𝑣</m:t>
                    </m:r>
                    <m:r>
                      <a:rPr lang="da-DK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da-DK" b="0" i="1" smtClean="0">
                        <a:latin typeface="Cambria Math"/>
                        <a:ea typeface="Cambria Math"/>
                      </a:rPr>
                      <m:t>𝜆</m:t>
                    </m:r>
                    <m:d>
                      <m:dPr>
                        <m:ctrlPr>
                          <a:rPr lang="da-DK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da-DK" b="0" i="1" smtClean="0">
                            <a:latin typeface="Cambria Math"/>
                            <a:ea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da-DK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a-DK" i="1"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e>
                          <m:sup>
                            <m:r>
                              <a:rPr lang="da-DK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da-DK" b="0" i="1" smtClean="0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</m:d>
                  </m:oMath>
                </a14:m>
                <a:endParaRPr lang="da-DK" b="0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a-DK" b="0" i="1" smtClean="0">
                        <a:latin typeface="Cambria Math"/>
                        <a:ea typeface="Cambria Math"/>
                      </a:rPr>
                      <m:t>0=</m:t>
                    </m:r>
                    <m:f>
                      <m:fPr>
                        <m:ctrlPr>
                          <a:rPr lang="da-DK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da-DK" i="1">
                            <a:latin typeface="Cambria Math"/>
                            <a:ea typeface="Cambria Math"/>
                          </a:rPr>
                          <m:t>𝛿</m:t>
                        </m:r>
                      </m:num>
                      <m:den>
                        <m:r>
                          <a:rPr lang="da-DK" i="1">
                            <a:latin typeface="Cambria Math"/>
                            <a:ea typeface="Cambria Math"/>
                          </a:rPr>
                          <m:t>𝛿</m:t>
                        </m:r>
                        <m:r>
                          <a:rPr lang="da-DK" i="1">
                            <a:latin typeface="Cambria Math"/>
                            <a:ea typeface="Cambria Math"/>
                          </a:rPr>
                          <m:t>𝑣</m:t>
                        </m:r>
                      </m:den>
                    </m:f>
                    <m:r>
                      <a:rPr lang="da-DK" i="1">
                        <a:latin typeface="Cambria Math"/>
                        <a:ea typeface="Cambria Math"/>
                      </a:rPr>
                      <m:t>𝐽</m:t>
                    </m:r>
                    <m:d>
                      <m:dPr>
                        <m:ctrlPr>
                          <a:rPr lang="da-DK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da-DK" i="1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</m:d>
                    <m:r>
                      <a:rPr lang="da-DK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da-DK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a-DK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da-DK" i="1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  <m:sup>
                        <m:r>
                          <a:rPr lang="da-DK" i="1">
                            <a:latin typeface="Cambria Math"/>
                            <a:ea typeface="Cambria Math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da-DK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da-DK" i="1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r>
                          <a:rPr lang="da-DK" i="1">
                            <a:latin typeface="Cambria Math"/>
                            <a:ea typeface="Cambria Math"/>
                          </a:rPr>
                          <m:t>𝑥</m:t>
                        </m:r>
                      </m:sub>
                    </m:sSub>
                    <m:r>
                      <a:rPr lang="da-DK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da-DK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da-DK" i="1">
                        <a:latin typeface="Cambria Math"/>
                        <a:ea typeface="Cambria Math"/>
                      </a:rPr>
                      <m:t>𝜆</m:t>
                    </m:r>
                    <m:sSup>
                      <m:sSupPr>
                        <m:ctrlPr>
                          <a:rPr lang="da-DK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a-DK" b="0" i="1" smtClean="0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  <m:sup>
                        <m:r>
                          <a:rPr lang="da-DK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da-DK" b="0" dirty="0" smtClean="0">
                    <a:ea typeface="Cambria Math"/>
                  </a:rPr>
                  <a:t>, </a:t>
                </a:r>
                <a14:m>
                  <m:oMath xmlns:m="http://schemas.openxmlformats.org/officeDocument/2006/math">
                    <m:r>
                      <a:rPr lang="da-DK" i="1">
                        <a:latin typeface="Cambria Math"/>
                        <a:ea typeface="Cambria Math"/>
                      </a:rPr>
                      <m:t>0=</m:t>
                    </m:r>
                    <m:f>
                      <m:fPr>
                        <m:ctrlPr>
                          <a:rPr lang="da-DK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da-DK" i="1">
                            <a:latin typeface="Cambria Math"/>
                            <a:ea typeface="Cambria Math"/>
                          </a:rPr>
                          <m:t>𝛿</m:t>
                        </m:r>
                      </m:num>
                      <m:den>
                        <m:r>
                          <a:rPr lang="da-DK" i="1">
                            <a:latin typeface="Cambria Math"/>
                            <a:ea typeface="Cambria Math"/>
                          </a:rPr>
                          <m:t>𝛿</m:t>
                        </m:r>
                        <m:r>
                          <a:rPr lang="da-DK" i="1" smtClean="0">
                            <a:latin typeface="Cambria Math"/>
                            <a:ea typeface="Cambria Math"/>
                          </a:rPr>
                          <m:t>𝜆</m:t>
                        </m:r>
                      </m:den>
                    </m:f>
                    <m:r>
                      <a:rPr lang="da-DK" i="1">
                        <a:latin typeface="Cambria Math"/>
                        <a:ea typeface="Cambria Math"/>
                      </a:rPr>
                      <m:t>𝐽</m:t>
                    </m:r>
                    <m:d>
                      <m:dPr>
                        <m:ctrlPr>
                          <a:rPr lang="da-DK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da-DK" i="1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</m:d>
                    <m:r>
                      <a:rPr lang="da-DK" i="1">
                        <a:latin typeface="Cambria Math"/>
                        <a:ea typeface="Cambria Math"/>
                      </a:rPr>
                      <m:t>=</m:t>
                    </m:r>
                    <m:r>
                      <a:rPr lang="da-DK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da-DK" i="1"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da-DK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a-DK" i="1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  <m:sup>
                        <m:r>
                          <a:rPr lang="da-DK" i="1">
                            <a:latin typeface="Cambria Math"/>
                            <a:ea typeface="Cambria Math"/>
                          </a:rPr>
                          <m:t>𝑇</m:t>
                        </m:r>
                      </m:sup>
                    </m:sSup>
                    <m:r>
                      <a:rPr lang="da-DK" b="0" i="1" smtClean="0">
                        <a:latin typeface="Cambria Math"/>
                        <a:ea typeface="Cambria Math"/>
                      </a:rPr>
                      <m:t>𝑣</m:t>
                    </m:r>
                  </m:oMath>
                </a14:m>
                <a:endParaRPr lang="da-DK" b="0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V is a unit eigenvector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da-DK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da-DK" dirty="0"/>
              </a:p>
            </p:txBody>
          </p:sp>
        </mc:Choice>
        <mc:Fallback>
          <p:sp>
            <p:nvSpPr>
              <p:cNvPr id="3" name="Pladsholder til ind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2291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27059"/>
            <a:ext cx="2033859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TU Design Guid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16089"/>
            <a:ext cx="596281" cy="8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413" y="5869820"/>
            <a:ext cx="1298639" cy="824082"/>
          </a:xfrm>
          <a:prstGeom prst="rect">
            <a:avLst/>
          </a:prstGeom>
        </p:spPr>
      </p:pic>
      <p:sp>
        <p:nvSpPr>
          <p:cNvPr id="7" name="Tekstboks 11"/>
          <p:cNvSpPr txBox="1"/>
          <p:nvPr/>
        </p:nvSpPr>
        <p:spPr>
          <a:xfrm>
            <a:off x="7772400" y="5942434"/>
            <a:ext cx="1067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   </a:t>
            </a:r>
            <a:r>
              <a:rPr lang="da-DK" sz="1400" dirty="0" smtClean="0">
                <a:solidFill>
                  <a:schemeClr val="bg1"/>
                </a:solidFill>
              </a:rPr>
              <a:t>02462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Alexander</a:t>
            </a:r>
          </a:p>
          <a:p>
            <a:pPr>
              <a:lnSpc>
                <a:spcPct val="75000"/>
              </a:lnSpc>
            </a:pPr>
            <a:r>
              <a:rPr lang="da-DK" sz="1400" dirty="0" err="1" smtClean="0">
                <a:solidFill>
                  <a:schemeClr val="bg1"/>
                </a:solidFill>
              </a:rPr>
              <a:t>Valentini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S194252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17747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400" dirty="0"/>
              <a:t>Sample </a:t>
            </a:r>
            <a:r>
              <a:rPr lang="da-DK" sz="2400" dirty="0" err="1"/>
              <a:t>spaces</a:t>
            </a:r>
            <a:r>
              <a:rPr lang="da-DK" sz="2400" dirty="0"/>
              <a:t>, joint </a:t>
            </a:r>
            <a:r>
              <a:rPr lang="da-DK" sz="2400" dirty="0" err="1"/>
              <a:t>probabilities</a:t>
            </a:r>
            <a:r>
              <a:rPr lang="da-DK" sz="2400" dirty="0"/>
              <a:t>, marginals, </a:t>
            </a:r>
            <a:r>
              <a:rPr lang="da-DK" sz="2400" dirty="0" err="1"/>
              <a:t>conditionals</a:t>
            </a:r>
            <a:r>
              <a:rPr lang="da-DK" sz="2400" dirty="0"/>
              <a:t> </a:t>
            </a:r>
            <a:r>
              <a:rPr lang="da-DK" sz="2400" dirty="0" smtClean="0"/>
              <a:t>&amp; </a:t>
            </a:r>
            <a:r>
              <a:rPr lang="da-DK" sz="2400" dirty="0" err="1"/>
              <a:t>Bayes</a:t>
            </a:r>
            <a:r>
              <a:rPr lang="da-DK" sz="2400" dirty="0"/>
              <a:t> </a:t>
            </a:r>
            <a:r>
              <a:rPr lang="da-DK" sz="2400" dirty="0" err="1"/>
              <a:t>theorem</a:t>
            </a:r>
            <a:endParaRPr lang="da-DK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4929411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sample space </a:t>
                </a:r>
                <a:r>
                  <a:rPr lang="en-US" dirty="0" smtClean="0"/>
                  <a:t>in </a:t>
                </a:r>
                <a:r>
                  <a:rPr lang="en-US" dirty="0"/>
                  <a:t>an experiment </a:t>
                </a:r>
                <a:r>
                  <a:rPr lang="en-US" dirty="0" smtClean="0"/>
                  <a:t>is </a:t>
                </a:r>
                <a:r>
                  <a:rPr lang="en-US" dirty="0"/>
                  <a:t>the set of </a:t>
                </a:r>
                <a:r>
                  <a:rPr lang="en-US" dirty="0" smtClean="0"/>
                  <a:t>outcomes (labels S) - and </a:t>
                </a:r>
                <a:r>
                  <a:rPr lang="en-US" dirty="0"/>
                  <a:t>may be </a:t>
                </a:r>
                <a:r>
                  <a:rPr lang="en-US" dirty="0" smtClean="0"/>
                  <a:t>finite</a:t>
                </a:r>
                <a:r>
                  <a:rPr lang="en-US" dirty="0"/>
                  <a:t>, countably infinite, or </a:t>
                </a:r>
                <a:r>
                  <a:rPr lang="en-US" dirty="0" err="1"/>
                  <a:t>uncountably</a:t>
                </a:r>
                <a:r>
                  <a:rPr lang="en-US" dirty="0"/>
                  <a:t> </a:t>
                </a:r>
                <a:r>
                  <a:rPr lang="en-US" dirty="0" smtClean="0"/>
                  <a:t>infinite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da-DK" dirty="0" smtClean="0"/>
              </a:p>
              <a:p>
                <a:endParaRPr lang="da-DK" dirty="0" smtClean="0"/>
              </a:p>
              <a:p>
                <a:endParaRPr lang="da-DK" dirty="0" smtClean="0"/>
              </a:p>
              <a:p>
                <a:endParaRPr lang="da-DK" dirty="0"/>
              </a:p>
              <a:p>
                <a:r>
                  <a:rPr lang="da-DK" dirty="0" smtClean="0"/>
                  <a:t>Bays </a:t>
                </a:r>
                <a:r>
                  <a:rPr lang="da-DK" dirty="0" err="1" smtClean="0"/>
                  <a:t>theorem</a:t>
                </a:r>
                <a:r>
                  <a:rPr lang="da-DK" dirty="0" smtClean="0"/>
                  <a:t>:</a:t>
                </a:r>
                <a:endParaRPr lang="da-DK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da-DK" sz="2800" b="0" dirty="0" smtClean="0"/>
                  <a:t> </a:t>
                </a:r>
                <a14:m>
                  <m:oMath xmlns:m="http://schemas.openxmlformats.org/officeDocument/2006/math">
                    <m:r>
                      <a:rPr lang="da-DK" sz="28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da-DK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sz="2800" b="0" i="1" smtClean="0">
                            <a:latin typeface="Cambria Math"/>
                          </a:rPr>
                          <m:t>𝐴</m:t>
                        </m:r>
                      </m:e>
                      <m:e>
                        <m:r>
                          <a:rPr lang="da-DK" sz="2800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da-DK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a-DK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2800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da-DK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a-DK" sz="2800" i="1">
                                <a:latin typeface="Cambria Math"/>
                              </a:rPr>
                              <m:t>𝐴</m:t>
                            </m:r>
                          </m:e>
                          <m:e>
                            <m:r>
                              <a:rPr lang="da-DK" sz="2800" i="1">
                                <a:latin typeface="Cambria Math"/>
                              </a:rPr>
                              <m:t>𝐵</m:t>
                            </m:r>
                          </m:e>
                        </m:d>
                        <m:r>
                          <a:rPr lang="da-DK" sz="2800" i="1">
                            <a:latin typeface="Cambria Math"/>
                          </a:rPr>
                          <m:t>𝑃</m:t>
                        </m:r>
                        <m:r>
                          <a:rPr lang="da-DK" sz="2800" b="0" i="1" smtClean="0">
                            <a:latin typeface="Cambria Math"/>
                          </a:rPr>
                          <m:t>(</m:t>
                        </m:r>
                        <m:r>
                          <a:rPr lang="da-DK" sz="2800" b="0" i="1" smtClean="0">
                            <a:latin typeface="Cambria Math"/>
                          </a:rPr>
                          <m:t>𝐴</m:t>
                        </m:r>
                        <m:r>
                          <a:rPr lang="da-DK" sz="28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da-DK" sz="2800" b="0" i="1" smtClean="0">
                            <a:latin typeface="Cambria Math"/>
                          </a:rPr>
                          <m:t>𝑃</m:t>
                        </m:r>
                        <m:r>
                          <a:rPr lang="da-DK" sz="2800" b="0" i="1" smtClean="0">
                            <a:latin typeface="Cambria Math"/>
                          </a:rPr>
                          <m:t>(</m:t>
                        </m:r>
                        <m:r>
                          <a:rPr lang="da-DK" sz="2800" b="0" i="1" smtClean="0">
                            <a:latin typeface="Cambria Math"/>
                          </a:rPr>
                          <m:t>𝐵</m:t>
                        </m:r>
                        <m:r>
                          <a:rPr lang="da-DK" sz="2800" b="0" i="1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da-DK" sz="2800" b="0" i="1" smtClean="0">
                        <a:latin typeface="Cambria Math"/>
                      </a:rPr>
                      <m:t> </m:t>
                    </m:r>
                  </m:oMath>
                </a14:m>
                <a:endParaRPr lang="da-DK" sz="2800" dirty="0" smtClean="0"/>
              </a:p>
              <a:p>
                <a:pPr marL="0" indent="0">
                  <a:buNone/>
                </a:pPr>
                <a:r>
                  <a:rPr lang="da-DK" dirty="0" err="1" smtClean="0"/>
                  <a:t>Because</a:t>
                </a:r>
                <a:r>
                  <a:rPr lang="da-DK" dirty="0" smtClean="0"/>
                  <a:t>:</a:t>
                </a:r>
                <a:endParaRPr lang="da-DK" dirty="0"/>
              </a:p>
            </p:txBody>
          </p:sp>
        </mc:Choice>
        <mc:Fallback xmlns="">
          <p:sp>
            <p:nvSpPr>
              <p:cNvPr id="3" name="Pladsholder til ind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4929411"/>
              </a:xfrm>
              <a:blipFill rotWithShape="1">
                <a:blip r:embed="rId2"/>
                <a:stretch>
                  <a:fillRect l="-889" t="-1978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879" y="1688767"/>
            <a:ext cx="4789982" cy="319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445" y="5869820"/>
            <a:ext cx="3971051" cy="89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931" y="4886677"/>
            <a:ext cx="4290077" cy="983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DTU Design Gui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16089"/>
            <a:ext cx="596281" cy="8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413" y="5869820"/>
            <a:ext cx="1298639" cy="824082"/>
          </a:xfrm>
          <a:prstGeom prst="rect">
            <a:avLst/>
          </a:prstGeom>
        </p:spPr>
      </p:pic>
      <p:sp>
        <p:nvSpPr>
          <p:cNvPr id="9" name="Tekstboks 11"/>
          <p:cNvSpPr txBox="1"/>
          <p:nvPr/>
        </p:nvSpPr>
        <p:spPr>
          <a:xfrm>
            <a:off x="7772400" y="5942434"/>
            <a:ext cx="1067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   </a:t>
            </a:r>
            <a:r>
              <a:rPr lang="da-DK" sz="1400" dirty="0" smtClean="0">
                <a:solidFill>
                  <a:schemeClr val="bg1"/>
                </a:solidFill>
              </a:rPr>
              <a:t>02462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Alexander</a:t>
            </a:r>
          </a:p>
          <a:p>
            <a:pPr>
              <a:lnSpc>
                <a:spcPct val="75000"/>
              </a:lnSpc>
            </a:pPr>
            <a:r>
              <a:rPr lang="da-DK" sz="1400" dirty="0" err="1" smtClean="0">
                <a:solidFill>
                  <a:schemeClr val="bg1"/>
                </a:solidFill>
              </a:rPr>
              <a:t>Valentini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S194252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947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Principal </a:t>
            </a:r>
            <a:r>
              <a:rPr lang="da-DK" dirty="0" smtClean="0"/>
              <a:t>component </a:t>
            </a:r>
            <a:r>
              <a:rPr lang="da-DK" dirty="0" err="1" smtClean="0"/>
              <a:t>projection</a:t>
            </a:r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a-DK" dirty="0" smtClean="0"/>
                  <a:t>Step 1: </a:t>
                </a:r>
                <a:r>
                  <a:rPr lang="da-DK" dirty="0" err="1" smtClean="0"/>
                  <a:t>compute</a:t>
                </a:r>
                <a:r>
                  <a:rPr lang="da-DK" dirty="0" smtClean="0"/>
                  <a:t> </a:t>
                </a:r>
                <a:r>
                  <a:rPr lang="da-DK" dirty="0" err="1" smtClean="0"/>
                  <a:t>mean</a:t>
                </a:r>
                <a:r>
                  <a:rPr lang="da-DK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a-DK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da-DK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da-DK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sub>
                    </m:sSub>
                    <m:r>
                      <a:rPr lang="da-DK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da-DK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da-DK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da-DK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da-DK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a-DK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da-DK" b="0" i="1" smtClean="0">
                            <a:latin typeface="Cambria Math"/>
                            <a:ea typeface="Cambria Math"/>
                          </a:rPr>
                          <m:t>=1</m:t>
                        </m:r>
                      </m:sub>
                      <m:sup>
                        <m:r>
                          <a:rPr lang="da-DK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da-DK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a-DK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da-DK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da-DK" b="0" dirty="0" smtClean="0">
                  <a:ea typeface="Cambria Math"/>
                </a:endParaRPr>
              </a:p>
              <a:p>
                <a:r>
                  <a:rPr lang="da-DK" dirty="0" smtClean="0"/>
                  <a:t>Step 2: </a:t>
                </a:r>
                <a:r>
                  <a:rPr lang="da-DK" dirty="0" err="1" smtClean="0"/>
                  <a:t>compute</a:t>
                </a:r>
                <a:r>
                  <a:rPr lang="da-DK" dirty="0"/>
                  <a:t> </a:t>
                </a:r>
                <a:r>
                  <a:rPr lang="da-DK" dirty="0" smtClean="0"/>
                  <a:t>covariance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a-DK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da-DK" b="0" i="1" smtClean="0"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da-DK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sub>
                    </m:sSub>
                    <m:r>
                      <a:rPr lang="da-DK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da-DK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da-DK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da-DK" i="1">
                            <a:latin typeface="Cambria Math"/>
                            <a:ea typeface="Cambria Math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da-DK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a-DK" i="1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da-DK" i="1">
                            <a:latin typeface="Cambria Math"/>
                            <a:ea typeface="Cambria Math"/>
                          </a:rPr>
                          <m:t>=1</m:t>
                        </m:r>
                      </m:sub>
                      <m:sup>
                        <m:r>
                          <a:rPr lang="da-DK" i="1">
                            <a:latin typeface="Cambria Math"/>
                            <a:ea typeface="Cambria Math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da-DK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a-DK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da-DK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a-DK" i="1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da-DK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da-DK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da-DK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da-DK" i="1"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da-DK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sub>
                            </m:sSub>
                          </m:e>
                        </m:d>
                        <m:sSup>
                          <m:sSupPr>
                            <m:ctrlPr>
                              <a:rPr lang="da-DK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a-DK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a-DK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i="1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da-DK" i="1"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da-DK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da-DK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da-DK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a-DK" i="1">
                                            <a:latin typeface="Cambria Math"/>
                                            <a:ea typeface="Cambria Math"/>
                                          </a:rPr>
                                          <m:t>𝜇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da-DK" i="1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da-DK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sup>
                        </m:sSup>
                      </m:e>
                    </m:nary>
                  </m:oMath>
                </a14:m>
                <a:endParaRPr lang="da-DK" dirty="0" smtClean="0"/>
              </a:p>
              <a:p>
                <a:r>
                  <a:rPr lang="da-DK" dirty="0" smtClean="0"/>
                  <a:t>Step 3: </a:t>
                </a:r>
                <a:r>
                  <a:rPr lang="da-DK" dirty="0" err="1" smtClean="0"/>
                  <a:t>compute</a:t>
                </a:r>
                <a:r>
                  <a:rPr lang="da-DK" dirty="0" smtClean="0"/>
                  <a:t> </a:t>
                </a:r>
                <a:r>
                  <a:rPr lang="da-DK" dirty="0" err="1" smtClean="0"/>
                  <a:t>eigenvectors</a:t>
                </a:r>
                <a:r>
                  <a:rPr lang="da-DK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  <m:sub>
                        <m:r>
                          <a:rPr lang="da-DK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a-DK" dirty="0" smtClean="0"/>
                  <a:t>and </a:t>
                </a:r>
                <a:r>
                  <a:rPr lang="da-DK" dirty="0" err="1" smtClean="0"/>
                  <a:t>eigenvalues</a:t>
                </a:r>
                <a:r>
                  <a:rPr lang="da-DK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da-DK" i="1" smtClean="0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da-DK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a-DK" dirty="0" smtClean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a-DK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da-DK" i="1"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da-DK" i="1">
                            <a:latin typeface="Cambria Math"/>
                            <a:ea typeface="Cambria Math"/>
                          </a:rPr>
                          <m:t>𝑥</m:t>
                        </m:r>
                      </m:sub>
                    </m:sSub>
                    <m:r>
                      <a:rPr lang="da-DK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da-DK" b="0" i="1" smtClean="0">
                        <a:latin typeface="Cambria Math"/>
                        <a:ea typeface="Cambria Math"/>
                      </a:rPr>
                      <m:t>𝑉𝐷</m:t>
                    </m:r>
                    <m:sSup>
                      <m:sSupPr>
                        <m:ctrlPr>
                          <a:rPr lang="da-DK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a-DK" b="0" i="1" smtClean="0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p>
                        <m:r>
                          <a:rPr lang="da-DK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da-DK" dirty="0" smtClean="0"/>
                  <a:t>,</a:t>
                </a:r>
                <a:r>
                  <a:rPr lang="da-DK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da-DK" i="1">
                        <a:latin typeface="Cambria Math"/>
                        <a:ea typeface="Cambria Math"/>
                      </a:rPr>
                      <m:t>𝐷</m:t>
                    </m:r>
                    <m:r>
                      <a:rPr lang="da-DK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da-DK" b="0" i="1" smtClean="0">
                        <a:latin typeface="Cambria Math"/>
                        <a:ea typeface="Cambria Math"/>
                      </a:rPr>
                      <m:t>𝑑𝑖𝑎𝑔</m:t>
                    </m:r>
                    <m:d>
                      <m:dPr>
                        <m:ctrlPr>
                          <a:rPr lang="da-DK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a-DK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a-DK" i="1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da-DK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da-DK" dirty="0" smtClean="0"/>
              </a:p>
              <a:p>
                <a:r>
                  <a:rPr lang="da-DK" dirty="0" smtClean="0"/>
                  <a:t>Step 4: </a:t>
                </a:r>
                <a:r>
                  <a:rPr lang="da-DK" dirty="0" err="1" smtClean="0"/>
                  <a:t>project</a:t>
                </a:r>
                <a:r>
                  <a:rPr lang="da-DK" dirty="0" smtClean="0"/>
                  <a:t> to principal components: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  <m:sub>
                        <m:r>
                          <a:rPr lang="da-DK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da-DK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da-DK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a-DK" b="0" i="1" smtClean="0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p>
                        <m:r>
                          <a:rPr lang="da-DK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sup>
                    </m:sSup>
                    <m:r>
                      <a:rPr lang="da-DK" b="0" i="1" smtClean="0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da-DK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da-DK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da-DK" b="0" i="1" smtClean="0">
                        <a:latin typeface="Cambria Math"/>
                        <a:ea typeface="Cambria Math"/>
                      </a:rPr>
                      <m:t>−</m:t>
                    </m:r>
                    <m:acc>
                      <m:accPr>
                        <m:chr m:val="̂"/>
                        <m:ctrlPr>
                          <a:rPr lang="da-DK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da-DK" b="0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</m:acc>
                    <m:r>
                      <a:rPr lang="da-DK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da-DK" dirty="0"/>
              </a:p>
            </p:txBody>
          </p:sp>
        </mc:Choice>
        <mc:Fallback xmlns="">
          <p:sp>
            <p:nvSpPr>
              <p:cNvPr id="3" name="Pladsholder til ind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6" descr="DTU Design Gui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16089"/>
            <a:ext cx="596281" cy="8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413" y="5869820"/>
            <a:ext cx="1298639" cy="824082"/>
          </a:xfrm>
          <a:prstGeom prst="rect">
            <a:avLst/>
          </a:prstGeom>
        </p:spPr>
      </p:pic>
      <p:sp>
        <p:nvSpPr>
          <p:cNvPr id="6" name="Tekstboks 11"/>
          <p:cNvSpPr txBox="1"/>
          <p:nvPr/>
        </p:nvSpPr>
        <p:spPr>
          <a:xfrm>
            <a:off x="7772400" y="5942434"/>
            <a:ext cx="1067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   </a:t>
            </a:r>
            <a:r>
              <a:rPr lang="da-DK" sz="1400" dirty="0" smtClean="0">
                <a:solidFill>
                  <a:schemeClr val="bg1"/>
                </a:solidFill>
              </a:rPr>
              <a:t>02462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Alexander</a:t>
            </a:r>
          </a:p>
          <a:p>
            <a:pPr>
              <a:lnSpc>
                <a:spcPct val="75000"/>
              </a:lnSpc>
            </a:pPr>
            <a:r>
              <a:rPr lang="da-DK" sz="1400" dirty="0" err="1" smtClean="0">
                <a:solidFill>
                  <a:schemeClr val="bg1"/>
                </a:solidFill>
              </a:rPr>
              <a:t>Valentini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S194252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90087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Dimensionality reduction and visualization</a:t>
            </a:r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Pladsholder til indhold 4"/>
              <p:cNvSpPr>
                <a:spLocks noGrp="1"/>
              </p:cNvSpPr>
              <p:nvPr>
                <p:ph idx="1"/>
              </p:nvPr>
            </p:nvSpPr>
            <p:spPr>
              <a:xfrm>
                <a:off x="323529" y="1600200"/>
                <a:ext cx="6235026" cy="452596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a-DK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da-DK" i="1" smtClean="0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da-DK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da-DK" b="0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dirty="0"/>
                  <a:t> is the variance of the </a:t>
                </a:r>
                <a:r>
                  <a:rPr lang="en-US" dirty="0" smtClean="0"/>
                  <a:t>data along </a:t>
                </a:r>
                <a:r>
                  <a:rPr lang="en-US" dirty="0"/>
                  <a:t>the </a:t>
                </a:r>
                <a:r>
                  <a:rPr lang="en-US" i="1" dirty="0" err="1"/>
                  <a:t>i</a:t>
                </a:r>
                <a:r>
                  <a:rPr lang="en-US" dirty="0" err="1"/>
                  <a:t>’th</a:t>
                </a:r>
                <a:r>
                  <a:rPr lang="en-US" dirty="0"/>
                  <a:t> principal </a:t>
                </a:r>
                <a:r>
                  <a:rPr lang="en-US" dirty="0" smtClean="0"/>
                  <a:t>component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a-DK" b="0" i="1" smtClean="0">
                        <a:latin typeface="Cambria Math"/>
                        <a:ea typeface="Cambria Math"/>
                      </a:rPr>
                      <m:t>𝑇</m:t>
                    </m:r>
                    <m:r>
                      <a:rPr lang="da-DK" b="0" i="1" smtClean="0"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da-DK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a-DK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da-DK" b="0" i="1" smtClean="0">
                            <a:latin typeface="Cambria Math"/>
                            <a:ea typeface="Cambria Math"/>
                          </a:rPr>
                          <m:t>=1</m:t>
                        </m:r>
                      </m:sub>
                      <m:sup>
                        <m:r>
                          <a:rPr lang="da-DK" b="0" i="1" smtClean="0">
                            <a:latin typeface="Cambria Math"/>
                            <a:ea typeface="Cambria Math"/>
                          </a:rPr>
                          <m:t>𝐷</m:t>
                        </m:r>
                      </m:sup>
                      <m:e>
                        <m:sSub>
                          <m:sSubPr>
                            <m:ctrlPr>
                              <a:rPr lang="da-DK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a-DK" b="0" i="1" smtClean="0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da-DK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da-DK" b="0" i="1" smtClean="0">
                            <a:latin typeface="Cambria Math"/>
                            <a:ea typeface="Cambria Math"/>
                          </a:rPr>
                          <m:t>=</m:t>
                        </m:r>
                      </m:e>
                    </m:nary>
                  </m:oMath>
                </a14:m>
                <a:r>
                  <a:rPr lang="en-US" dirty="0" smtClean="0"/>
                  <a:t>total variance of the data</a:t>
                </a:r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da-DK" b="0" i="1" smtClean="0">
                        <a:latin typeface="Cambria Math"/>
                        <a:ea typeface="Cambria Math"/>
                      </a:rPr>
                      <m:t>𝐸</m:t>
                    </m:r>
                    <m:r>
                      <a:rPr lang="da-DK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da-DK" b="0" i="1" smtClean="0">
                        <a:latin typeface="Cambria Math"/>
                        <a:ea typeface="Cambria Math"/>
                      </a:rPr>
                      <m:t>𝑀</m:t>
                    </m:r>
                    <m:r>
                      <a:rPr lang="da-DK" b="0" i="1" smtClean="0">
                        <a:latin typeface="Cambria Math"/>
                        <a:ea typeface="Cambria Math"/>
                      </a:rPr>
                      <m:t>)=</m:t>
                    </m:r>
                    <m:f>
                      <m:fPr>
                        <m:ctrlPr>
                          <a:rPr lang="da-DK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da-DK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da-DK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den>
                    </m:f>
                    <m:nary>
                      <m:naryPr>
                        <m:chr m:val="∑"/>
                        <m:ctrlPr>
                          <a:rPr lang="da-DK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a-DK" i="1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da-DK" i="1">
                            <a:latin typeface="Cambria Math"/>
                            <a:ea typeface="Cambria Math"/>
                          </a:rPr>
                          <m:t>=1</m:t>
                        </m:r>
                      </m:sub>
                      <m:sup>
                        <m:r>
                          <a:rPr lang="da-DK" b="0" i="1" smtClean="0">
                            <a:latin typeface="Cambria Math"/>
                            <a:ea typeface="Cambria Math"/>
                          </a:rPr>
                          <m:t>𝑀</m:t>
                        </m:r>
                      </m:sup>
                      <m:e>
                        <m:sSub>
                          <m:sSubPr>
                            <m:ctrlPr>
                              <a:rPr lang="da-DK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a-DK" i="1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da-DK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da-DK" i="1">
                            <a:latin typeface="Cambria Math"/>
                            <a:ea typeface="Cambria Math"/>
                          </a:rPr>
                          <m:t>=</m:t>
                        </m:r>
                      </m:e>
                    </m:nary>
                  </m:oMath>
                </a14:m>
                <a:r>
                  <a:rPr lang="da-DK" dirty="0" smtClean="0"/>
                  <a:t> </a:t>
                </a:r>
                <a:r>
                  <a:rPr lang="da-DK" dirty="0" err="1" smtClean="0"/>
                  <a:t>fraction</a:t>
                </a:r>
                <a:r>
                  <a:rPr lang="da-DK" dirty="0" smtClean="0"/>
                  <a:t> of </a:t>
                </a:r>
                <a:r>
                  <a:rPr lang="da-DK" dirty="0" err="1" smtClean="0"/>
                  <a:t>explained</a:t>
                </a:r>
                <a:r>
                  <a:rPr lang="da-DK" dirty="0" smtClean="0"/>
                  <a:t> </a:t>
                </a:r>
                <a:r>
                  <a:rPr lang="da-DK" dirty="0" err="1" smtClean="0"/>
                  <a:t>variance</a:t>
                </a:r>
                <a:endParaRPr lang="da-DK" dirty="0" smtClean="0"/>
              </a:p>
              <a:p>
                <a:pPr marL="0" indent="0">
                  <a:buNone/>
                </a:pPr>
                <a:r>
                  <a:rPr lang="da-DK" dirty="0" smtClean="0"/>
                  <a:t>First 10x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da-DK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da-DK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a-DK" dirty="0" smtClean="0"/>
                  <a:t> </a:t>
                </a:r>
                <a:r>
                  <a:rPr lang="da-DK" dirty="0" err="1" smtClean="0"/>
                  <a:t>usually</a:t>
                </a:r>
                <a:r>
                  <a:rPr lang="da-DK" dirty="0" smtClean="0"/>
                  <a:t> </a:t>
                </a:r>
                <a:r>
                  <a:rPr lang="da-DK" dirty="0" err="1" smtClean="0"/>
                  <a:t>accounts</a:t>
                </a:r>
                <a:r>
                  <a:rPr lang="da-DK" dirty="0" smtClean="0"/>
                  <a:t> for 80%</a:t>
                </a:r>
              </a:p>
              <a:p>
                <a:pPr marL="0" lvl="0" indent="0">
                  <a:buNone/>
                </a:pPr>
                <a:r>
                  <a:rPr lang="en-US" dirty="0"/>
                  <a:t>Visualize by projecting onto two principal components</a:t>
                </a:r>
              </a:p>
              <a:p>
                <a:pPr marL="0" indent="0">
                  <a:buNone/>
                </a:pPr>
                <a:endParaRPr lang="da-DK" dirty="0"/>
              </a:p>
            </p:txBody>
          </p:sp>
        </mc:Choice>
        <mc:Fallback xmlns="">
          <p:sp>
            <p:nvSpPr>
              <p:cNvPr id="5" name="Pladsholder til indhold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9" y="1600200"/>
                <a:ext cx="6235026" cy="4525963"/>
              </a:xfrm>
              <a:blipFill rotWithShape="1">
                <a:blip r:embed="rId2"/>
                <a:stretch>
                  <a:fillRect l="-2248" t="-26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555" y="1734324"/>
            <a:ext cx="2151661" cy="97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555" y="2810450"/>
            <a:ext cx="2236642" cy="99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586" y="3857945"/>
            <a:ext cx="2027653" cy="195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DTU Design Guid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16089"/>
            <a:ext cx="596281" cy="8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413" y="5869820"/>
            <a:ext cx="1298639" cy="824082"/>
          </a:xfrm>
          <a:prstGeom prst="rect">
            <a:avLst/>
          </a:prstGeom>
        </p:spPr>
      </p:pic>
      <p:sp>
        <p:nvSpPr>
          <p:cNvPr id="9" name="Tekstboks 11"/>
          <p:cNvSpPr txBox="1"/>
          <p:nvPr/>
        </p:nvSpPr>
        <p:spPr>
          <a:xfrm>
            <a:off x="7772400" y="5942434"/>
            <a:ext cx="1067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   </a:t>
            </a:r>
            <a:r>
              <a:rPr lang="da-DK" sz="1400" dirty="0" smtClean="0">
                <a:solidFill>
                  <a:schemeClr val="bg1"/>
                </a:solidFill>
              </a:rPr>
              <a:t>02462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Alexander</a:t>
            </a:r>
          </a:p>
          <a:p>
            <a:pPr>
              <a:lnSpc>
                <a:spcPct val="75000"/>
              </a:lnSpc>
            </a:pPr>
            <a:r>
              <a:rPr lang="da-DK" sz="1400" dirty="0" err="1" smtClean="0">
                <a:solidFill>
                  <a:schemeClr val="bg1"/>
                </a:solidFill>
              </a:rPr>
              <a:t>Valentini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S194252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07083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1143000"/>
          </a:xfrm>
        </p:spPr>
        <p:txBody>
          <a:bodyPr/>
          <a:lstStyle/>
          <a:p>
            <a:r>
              <a:rPr lang="en-US" dirty="0"/>
              <a:t>Image </a:t>
            </a:r>
            <a:r>
              <a:rPr lang="en-US" dirty="0" smtClean="0"/>
              <a:t>processing</a:t>
            </a:r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da-DK" dirty="0" smtClean="0"/>
                  <a:t>Pixelwise </a:t>
                </a:r>
                <a:r>
                  <a:rPr lang="da-DK" dirty="0" err="1" smtClean="0"/>
                  <a:t>mapping</a:t>
                </a:r>
                <a:r>
                  <a:rPr lang="da-DK" dirty="0" smtClean="0"/>
                  <a:t>, output </a:t>
                </a:r>
                <a:r>
                  <a:rPr lang="da-DK" dirty="0" err="1" smtClean="0"/>
                  <a:t>only</a:t>
                </a:r>
                <a:r>
                  <a:rPr lang="da-DK" dirty="0" smtClean="0"/>
                  <a:t> </a:t>
                </a:r>
                <a:r>
                  <a:rPr lang="da-DK" dirty="0" err="1" smtClean="0"/>
                  <a:t>depend</a:t>
                </a:r>
                <a:r>
                  <a:rPr lang="da-DK" dirty="0" smtClean="0"/>
                  <a:t> on input: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da-DK" i="1">
                            <a:latin typeface="Cambria Math"/>
                          </a:rPr>
                          <m:t>𝑜𝑢𝑡</m:t>
                        </m:r>
                      </m:sub>
                    </m:sSub>
                    <m:d>
                      <m:d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i="1">
                            <a:latin typeface="Cambria Math"/>
                          </a:rPr>
                          <m:t>𝑥</m:t>
                        </m:r>
                        <m:r>
                          <a:rPr lang="da-DK" i="1">
                            <a:latin typeface="Cambria Math"/>
                          </a:rPr>
                          <m:t>,</m:t>
                        </m:r>
                        <m:r>
                          <a:rPr lang="da-DK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da-DK" i="1">
                        <a:latin typeface="Cambria Math"/>
                      </a:rPr>
                      <m:t>=</m:t>
                    </m:r>
                  </m:oMath>
                </a14:m>
                <a:r>
                  <a:rPr lang="da-DK" dirty="0" smtClean="0"/>
                  <a:t>F(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da-DK" b="0" i="1" smtClean="0">
                            <a:latin typeface="Cambria Math"/>
                          </a:rPr>
                          <m:t>𝑖𝑛</m:t>
                        </m:r>
                      </m:sub>
                    </m:sSub>
                    <m:d>
                      <m:d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i="1">
                            <a:latin typeface="Cambria Math"/>
                          </a:rPr>
                          <m:t>𝑥</m:t>
                        </m:r>
                        <m:r>
                          <a:rPr lang="da-DK" i="1">
                            <a:latin typeface="Cambria Math"/>
                          </a:rPr>
                          <m:t>,</m:t>
                        </m:r>
                        <m:r>
                          <a:rPr lang="da-DK" i="1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da-DK" dirty="0" smtClean="0"/>
                  <a:t>) </a:t>
                </a:r>
              </a:p>
              <a:p>
                <a:r>
                  <a:rPr lang="da-DK" dirty="0" err="1" smtClean="0"/>
                  <a:t>Convolutional</a:t>
                </a:r>
                <a:r>
                  <a:rPr lang="da-DK" dirty="0" smtClean="0"/>
                  <a:t> filter, </a:t>
                </a:r>
                <a:r>
                  <a:rPr lang="da-DK" dirty="0"/>
                  <a:t>output </a:t>
                </a:r>
                <a:r>
                  <a:rPr lang="da-DK" dirty="0" err="1" smtClean="0"/>
                  <a:t>found</a:t>
                </a:r>
                <a:r>
                  <a:rPr lang="da-DK" dirty="0" smtClean="0"/>
                  <a:t> from </a:t>
                </a:r>
                <a:r>
                  <a:rPr lang="da-DK" dirty="0" err="1" smtClean="0"/>
                  <a:t>window</a:t>
                </a:r>
                <a:r>
                  <a:rPr lang="da-DK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da-DK" i="1">
                            <a:latin typeface="Cambria Math"/>
                          </a:rPr>
                          <m:t>𝑜𝑢𝑡</m:t>
                        </m:r>
                      </m:sub>
                    </m:sSub>
                    <m:d>
                      <m:d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i="1">
                            <a:latin typeface="Cambria Math"/>
                          </a:rPr>
                          <m:t>𝑥</m:t>
                        </m:r>
                        <m:r>
                          <a:rPr lang="da-DK" i="1">
                            <a:latin typeface="Cambria Math"/>
                          </a:rPr>
                          <m:t>,</m:t>
                        </m:r>
                        <m:r>
                          <a:rPr lang="da-DK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da-DK" i="1">
                        <a:latin typeface="Cambria Math"/>
                      </a:rPr>
                      <m:t>=</m:t>
                    </m:r>
                  </m:oMath>
                </a14:m>
                <a:r>
                  <a:rPr lang="da-DK" dirty="0"/>
                  <a:t>F(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/>
                          </a:rPr>
                          <m:t>{</m:t>
                        </m:r>
                        <m:r>
                          <a:rPr lang="da-DK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da-DK" i="1">
                            <a:latin typeface="Cambria Math"/>
                          </a:rPr>
                          <m:t>𝑖𝑛</m:t>
                        </m:r>
                      </m:sub>
                    </m:sSub>
                    <m:d>
                      <m:d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b="0" i="1" smtClean="0">
                            <a:latin typeface="Cambria Math"/>
                          </a:rPr>
                          <m:t>𝑢</m:t>
                        </m:r>
                        <m:r>
                          <a:rPr lang="da-DK" b="0" i="1" smtClean="0">
                            <a:latin typeface="Cambria Math"/>
                          </a:rPr>
                          <m:t>,</m:t>
                        </m:r>
                        <m:r>
                          <a:rPr lang="da-DK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da-DK" b="0" i="1" smtClean="0">
                        <a:latin typeface="Cambria Math"/>
                      </a:rPr>
                      <m:t>,</m:t>
                    </m:r>
                    <m:r>
                      <a:rPr lang="da-DK" b="0" i="1" smtClean="0">
                        <a:latin typeface="Cambria Math"/>
                      </a:rPr>
                      <m:t>𝑢</m:t>
                    </m:r>
                    <m:r>
                      <a:rPr lang="da-DK" b="0" i="1" smtClean="0">
                        <a:latin typeface="Cambria Math"/>
                      </a:rPr>
                      <m:t>,</m:t>
                    </m:r>
                    <m:r>
                      <a:rPr lang="da-DK" b="0" i="1" smtClean="0">
                        <a:latin typeface="Cambria Math"/>
                      </a:rPr>
                      <m:t>𝑣</m:t>
                    </m:r>
                    <m:r>
                      <a:rPr lang="da-DK" b="0" i="1" smtClean="0">
                        <a:latin typeface="Cambria Math"/>
                      </a:rPr>
                      <m:t>|(</m:t>
                    </m:r>
                    <m:r>
                      <a:rPr lang="da-DK" b="0" i="1" smtClean="0">
                        <a:latin typeface="Cambria Math"/>
                      </a:rPr>
                      <m:t>𝑢</m:t>
                    </m:r>
                    <m:r>
                      <a:rPr lang="da-DK" b="0" i="1" smtClean="0">
                        <a:latin typeface="Cambria Math"/>
                      </a:rPr>
                      <m:t>,</m:t>
                    </m:r>
                    <m:r>
                      <a:rPr lang="da-DK" b="0" i="1" smtClean="0">
                        <a:latin typeface="Cambria Math"/>
                      </a:rPr>
                      <m:t>𝑣</m:t>
                    </m:r>
                    <m:r>
                      <a:rPr lang="da-DK" b="0" i="1" smtClean="0">
                        <a:latin typeface="Cambria Math"/>
                      </a:rPr>
                      <m:t>)∈</m:t>
                    </m:r>
                    <m:r>
                      <a:rPr lang="da-DK" b="0" i="1" smtClean="0">
                        <a:latin typeface="Cambria Math"/>
                        <a:ea typeface="Cambria Math"/>
                      </a:rPr>
                      <m:t>𝑊</m:t>
                    </m:r>
                    <m:r>
                      <a:rPr lang="da-DK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da-DK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da-DK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da-DK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da-DK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da-DK" dirty="0" smtClean="0"/>
                  <a:t>}</a:t>
                </a:r>
                <a:r>
                  <a:rPr lang="da-DK" dirty="0"/>
                  <a:t>)</a:t>
                </a:r>
                <a:endParaRPr lang="da-DK" dirty="0" smtClean="0"/>
              </a:p>
              <a:p>
                <a:r>
                  <a:rPr lang="da-DK" dirty="0" err="1" smtClean="0"/>
                  <a:t>Geometric</a:t>
                </a:r>
                <a:r>
                  <a:rPr lang="da-DK" dirty="0" smtClean="0"/>
                  <a:t> transformation, output </a:t>
                </a:r>
                <a:r>
                  <a:rPr lang="da-DK" dirty="0" err="1" smtClean="0"/>
                  <a:t>depends</a:t>
                </a:r>
                <a:r>
                  <a:rPr lang="da-DK" dirty="0" smtClean="0"/>
                  <a:t> on input and position: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da-DK" i="1">
                            <a:latin typeface="Cambria Math"/>
                          </a:rPr>
                          <m:t>𝑜𝑢𝑡</m:t>
                        </m:r>
                      </m:sub>
                    </m:sSub>
                    <m:d>
                      <m:d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i="1">
                            <a:latin typeface="Cambria Math"/>
                          </a:rPr>
                          <m:t>𝑥</m:t>
                        </m:r>
                        <m:r>
                          <a:rPr lang="da-DK" i="1">
                            <a:latin typeface="Cambria Math"/>
                          </a:rPr>
                          <m:t>,</m:t>
                        </m:r>
                        <m:r>
                          <a:rPr lang="da-DK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da-DK" i="1">
                        <a:latin typeface="Cambria Math"/>
                      </a:rPr>
                      <m:t>=</m:t>
                    </m:r>
                  </m:oMath>
                </a14:m>
                <a:r>
                  <a:rPr lang="da-DK" dirty="0"/>
                  <a:t>F(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da-DK" i="1">
                            <a:latin typeface="Cambria Math"/>
                          </a:rPr>
                          <m:t>𝑖𝑛</m:t>
                        </m:r>
                      </m:sub>
                    </m:sSub>
                    <m:d>
                      <m:d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b="0" i="1" smtClean="0">
                            <a:latin typeface="Cambria Math"/>
                          </a:rPr>
                          <m:t>𝑢</m:t>
                        </m:r>
                        <m:r>
                          <a:rPr lang="da-DK" b="0" i="1" smtClean="0">
                            <a:latin typeface="Cambria Math"/>
                          </a:rPr>
                          <m:t>,</m:t>
                        </m:r>
                        <m:r>
                          <a:rPr lang="da-DK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da-DK" b="0" i="1" smtClean="0">
                        <a:latin typeface="Cambria Math"/>
                      </a:rPr>
                      <m:t>,</m:t>
                    </m:r>
                    <m:r>
                      <a:rPr lang="da-DK" b="0" i="1" smtClean="0">
                        <a:latin typeface="Cambria Math"/>
                      </a:rPr>
                      <m:t>𝑢</m:t>
                    </m:r>
                    <m:r>
                      <a:rPr lang="da-DK" b="0" i="1" smtClean="0">
                        <a:latin typeface="Cambria Math"/>
                      </a:rPr>
                      <m:t>,</m:t>
                    </m:r>
                    <m:r>
                      <a:rPr lang="da-DK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da-DK" dirty="0"/>
                  <a:t>) </a:t>
                </a:r>
                <a:endParaRPr lang="da-DK" dirty="0" smtClean="0"/>
              </a:p>
              <a:p>
                <a:r>
                  <a:rPr lang="en-US" b="1" dirty="0" smtClean="0"/>
                  <a:t>Boundary conditions : Valid</a:t>
                </a:r>
                <a:r>
                  <a:rPr lang="en-US" dirty="0"/>
                  <a:t>, output image is smaller than input </a:t>
                </a:r>
                <a:r>
                  <a:rPr lang="en-US" dirty="0" smtClean="0"/>
                  <a:t>image - </a:t>
                </a:r>
                <a:r>
                  <a:rPr lang="en-US" b="1" dirty="0" smtClean="0"/>
                  <a:t>Fixed </a:t>
                </a:r>
                <a:r>
                  <a:rPr lang="en-US" b="1" dirty="0"/>
                  <a:t>boundary</a:t>
                </a:r>
                <a:r>
                  <a:rPr lang="en-US" dirty="0"/>
                  <a:t>, boundary is padded with a fixed value (commonly </a:t>
                </a:r>
                <a:r>
                  <a:rPr lang="en-US" dirty="0" smtClean="0"/>
                  <a:t>zeros) - </a:t>
                </a:r>
                <a:r>
                  <a:rPr lang="en-US" b="1" dirty="0" smtClean="0"/>
                  <a:t>Reflection</a:t>
                </a:r>
                <a:r>
                  <a:rPr lang="en-US" dirty="0"/>
                  <a:t>, boundary rows/columns are mirrored to create padding </a:t>
                </a:r>
                <a:br>
                  <a:rPr lang="en-US" dirty="0"/>
                </a:br>
                <a:endParaRPr lang="da-DK" dirty="0"/>
              </a:p>
            </p:txBody>
          </p:sp>
        </mc:Choice>
        <mc:Fallback xmlns="">
          <p:sp>
            <p:nvSpPr>
              <p:cNvPr id="3" name="Pladsholder til ind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695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4664"/>
            <a:ext cx="36385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TU Design Guid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16089"/>
            <a:ext cx="596281" cy="8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413" y="5869820"/>
            <a:ext cx="1298639" cy="824082"/>
          </a:xfrm>
          <a:prstGeom prst="rect">
            <a:avLst/>
          </a:prstGeom>
        </p:spPr>
      </p:pic>
      <p:sp>
        <p:nvSpPr>
          <p:cNvPr id="7" name="Tekstboks 11"/>
          <p:cNvSpPr txBox="1"/>
          <p:nvPr/>
        </p:nvSpPr>
        <p:spPr>
          <a:xfrm>
            <a:off x="7772400" y="5942434"/>
            <a:ext cx="1067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   </a:t>
            </a:r>
            <a:r>
              <a:rPr lang="da-DK" sz="1400" dirty="0" smtClean="0">
                <a:solidFill>
                  <a:schemeClr val="bg1"/>
                </a:solidFill>
              </a:rPr>
              <a:t>02462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Alexander</a:t>
            </a:r>
          </a:p>
          <a:p>
            <a:pPr>
              <a:lnSpc>
                <a:spcPct val="75000"/>
              </a:lnSpc>
            </a:pPr>
            <a:r>
              <a:rPr lang="da-DK" sz="1400" dirty="0" err="1" smtClean="0">
                <a:solidFill>
                  <a:schemeClr val="bg1"/>
                </a:solidFill>
              </a:rPr>
              <a:t>Valentini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S194252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43017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/>
              <a:t>Image filtering and convolution</a:t>
            </a:r>
            <a:endParaRPr lang="da-DK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ladsholder til indhold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52736"/>
                <a:ext cx="8229600" cy="3701007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da-DK" dirty="0" smtClean="0"/>
                  <a:t>Cross-relation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a-D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da-DK" b="0" i="1" smtClean="0">
                              <a:latin typeface="Cambria Math"/>
                            </a:rPr>
                            <m:t>𝑜𝑢𝑡</m:t>
                          </m:r>
                        </m:sub>
                      </m:sSub>
                      <m:d>
                        <m:dPr>
                          <m:ctrlPr>
                            <a:rPr lang="da-DK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da-DK" b="0" i="1" smtClean="0">
                              <a:latin typeface="Cambria Math"/>
                            </a:rPr>
                            <m:t>,</m:t>
                          </m:r>
                          <m:r>
                            <a:rPr lang="da-DK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da-DK" b="0" i="1" smtClean="0">
                          <a:latin typeface="Cambria Math"/>
                        </a:rPr>
                        <m:t>=</m:t>
                      </m:r>
                      <m:r>
                        <a:rPr lang="da-DK" b="0" i="1" smtClean="0">
                          <a:latin typeface="Cambria Math"/>
                        </a:rPr>
                        <m:t>𝑤</m:t>
                      </m:r>
                      <m:d>
                        <m:dPr>
                          <m:ctrlPr>
                            <a:rPr lang="da-DK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da-DK" b="0" i="1" smtClean="0">
                              <a:latin typeface="Cambria Math"/>
                            </a:rPr>
                            <m:t>,</m:t>
                          </m:r>
                          <m:r>
                            <a:rPr lang="da-DK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da-DK" b="0" i="1" smtClean="0">
                          <a:latin typeface="Cambria Math"/>
                        </a:rPr>
                        <m:t>⋆</m:t>
                      </m:r>
                      <m:sSub>
                        <m:sSubPr>
                          <m:ctrlPr>
                            <a:rPr lang="da-D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da-DK" b="0" i="1" smtClean="0">
                              <a:latin typeface="Cambria Math"/>
                            </a:rPr>
                            <m:t>𝑖𝑛</m:t>
                          </m:r>
                        </m:sub>
                      </m:sSub>
                      <m:d>
                        <m:dPr>
                          <m:ctrlPr>
                            <a:rPr lang="da-DK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da-DK" b="0" i="1" smtClean="0">
                              <a:latin typeface="Cambria Math"/>
                            </a:rPr>
                            <m:t>,</m:t>
                          </m:r>
                          <m:r>
                            <a:rPr lang="da-DK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da-DK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a-DK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a-DK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da-DK" b="0" i="1" smtClean="0">
                              <a:latin typeface="Cambria Math"/>
                            </a:rPr>
                            <m:t>=−</m:t>
                          </m:r>
                          <m:r>
                            <a:rPr lang="da-DK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da-DK" b="0" i="1" smtClean="0">
                              <a:latin typeface="Cambria Math"/>
                            </a:rPr>
                            <m:t>𝑎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da-DK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a-DK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da-DK" b="0" i="1" smtClean="0">
                                  <a:latin typeface="Cambria Math"/>
                                </a:rPr>
                                <m:t>=−</m:t>
                              </m:r>
                              <m:r>
                                <a:rPr lang="da-DK" b="0" i="1" smtClean="0">
                                  <a:latin typeface="Cambria Math"/>
                                </a:rPr>
                                <m:t>𝑏</m:t>
                              </m:r>
                            </m:sub>
                            <m:sup>
                              <m:r>
                                <a:rPr lang="da-DK" b="0" i="1" smtClean="0">
                                  <a:latin typeface="Cambria Math"/>
                                </a:rPr>
                                <m:t>𝑏</m:t>
                              </m:r>
                            </m:sup>
                            <m:e>
                              <m:r>
                                <a:rPr lang="da-DK" b="0" i="1" smtClean="0">
                                  <a:latin typeface="Cambria Math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da-DK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a-DK" b="0" i="1" smtClean="0"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da-DK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da-DK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da-DK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da-DK" b="0" i="1" smtClean="0">
                                      <a:latin typeface="Cambria Math"/>
                                    </a:rPr>
                                    <m:t>𝑖𝑛</m:t>
                                  </m:r>
                                </m:sub>
                              </m:sSub>
                              <m:r>
                                <a:rPr lang="da-DK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da-DK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da-DK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da-DK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da-DK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da-DK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da-DK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da-DK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da-DK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da-DK" dirty="0" smtClean="0"/>
              </a:p>
              <a:p>
                <a:pPr marL="0" indent="0">
                  <a:buNone/>
                </a:pPr>
                <a:r>
                  <a:rPr lang="da-DK" dirty="0" err="1" smtClean="0"/>
                  <a:t>Convolution</a:t>
                </a:r>
                <a:endParaRPr lang="da-DK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a-DK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da-DK" i="1">
                              <a:latin typeface="Cambria Math"/>
                            </a:rPr>
                            <m:t>𝑜𝑢𝑡</m:t>
                          </m:r>
                        </m:sub>
                      </m:sSub>
                      <m:d>
                        <m:dPr>
                          <m:ctrlPr>
                            <a:rPr lang="da-DK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i="1">
                              <a:latin typeface="Cambria Math"/>
                            </a:rPr>
                            <m:t>𝑥</m:t>
                          </m:r>
                          <m:r>
                            <a:rPr lang="da-DK" i="1">
                              <a:latin typeface="Cambria Math"/>
                            </a:rPr>
                            <m:t>,</m:t>
                          </m:r>
                          <m:r>
                            <a:rPr lang="da-DK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da-DK" i="1">
                          <a:latin typeface="Cambria Math"/>
                        </a:rPr>
                        <m:t>=</m:t>
                      </m:r>
                      <m:r>
                        <a:rPr lang="da-DK" i="1">
                          <a:latin typeface="Cambria Math"/>
                        </a:rPr>
                        <m:t>𝑤</m:t>
                      </m:r>
                      <m:d>
                        <m:dPr>
                          <m:ctrlPr>
                            <a:rPr lang="da-DK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i="1">
                              <a:latin typeface="Cambria Math"/>
                            </a:rPr>
                            <m:t>𝑠</m:t>
                          </m:r>
                          <m:r>
                            <a:rPr lang="da-DK" i="1">
                              <a:latin typeface="Cambria Math"/>
                            </a:rPr>
                            <m:t>,</m:t>
                          </m:r>
                          <m:r>
                            <a:rPr lang="da-DK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da-DK" i="1"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da-DK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da-DK" i="1">
                              <a:latin typeface="Cambria Math"/>
                            </a:rPr>
                            <m:t>𝑖𝑛</m:t>
                          </m:r>
                        </m:sub>
                      </m:sSub>
                      <m:d>
                        <m:dPr>
                          <m:ctrlPr>
                            <a:rPr lang="da-DK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i="1">
                              <a:latin typeface="Cambria Math"/>
                            </a:rPr>
                            <m:t>𝑥</m:t>
                          </m:r>
                          <m:r>
                            <a:rPr lang="da-DK" i="1">
                              <a:latin typeface="Cambria Math"/>
                            </a:rPr>
                            <m:t>,</m:t>
                          </m:r>
                          <m:r>
                            <a:rPr lang="da-DK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da-DK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a-DK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a-DK" i="1">
                              <a:latin typeface="Cambria Math"/>
                            </a:rPr>
                            <m:t>𝑠</m:t>
                          </m:r>
                          <m:r>
                            <a:rPr lang="da-DK" i="1">
                              <a:latin typeface="Cambria Math"/>
                            </a:rPr>
                            <m:t>=−</m:t>
                          </m:r>
                          <m:r>
                            <a:rPr lang="da-DK" i="1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da-DK" i="1">
                              <a:latin typeface="Cambria Math"/>
                            </a:rPr>
                            <m:t>𝑎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da-DK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a-DK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da-DK" i="1">
                                  <a:latin typeface="Cambria Math"/>
                                </a:rPr>
                                <m:t>=−</m:t>
                              </m:r>
                              <m:r>
                                <a:rPr lang="da-DK" i="1">
                                  <a:latin typeface="Cambria Math"/>
                                </a:rPr>
                                <m:t>𝑏</m:t>
                              </m:r>
                            </m:sub>
                            <m:sup>
                              <m:r>
                                <a:rPr lang="da-DK" i="1">
                                  <a:latin typeface="Cambria Math"/>
                                </a:rPr>
                                <m:t>𝑏</m:t>
                              </m:r>
                            </m:sup>
                            <m:e>
                              <m:r>
                                <a:rPr lang="da-DK" i="1">
                                  <a:latin typeface="Cambria Math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da-DK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a-DK" i="1"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da-DK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da-DK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da-DK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da-DK" i="1">
                                      <a:latin typeface="Cambria Math"/>
                                    </a:rPr>
                                    <m:t>𝑖𝑛</m:t>
                                  </m:r>
                                </m:sub>
                              </m:sSub>
                              <m:r>
                                <a:rPr lang="da-DK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da-DK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da-DK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da-DK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da-DK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da-DK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da-DK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da-DK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da-DK" i="1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da-DK" dirty="0"/>
              </a:p>
              <a:p>
                <a:pPr marL="0" indent="0">
                  <a:buNone/>
                </a:pPr>
                <a:endParaRPr lang="da-DK" dirty="0"/>
              </a:p>
            </p:txBody>
          </p:sp>
        </mc:Choice>
        <mc:Fallback>
          <p:sp>
            <p:nvSpPr>
              <p:cNvPr id="3" name="Pladsholder til ind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52736"/>
                <a:ext cx="8229600" cy="3701007"/>
              </a:xfrm>
              <a:blipFill rotWithShape="0">
                <a:blip r:embed="rId2"/>
                <a:stretch>
                  <a:fillRect l="-1185" t="-3130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566" y="4897759"/>
            <a:ext cx="4438867" cy="161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DTU Design Guid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16089"/>
            <a:ext cx="596281" cy="8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413" y="5869820"/>
            <a:ext cx="1298639" cy="824082"/>
          </a:xfrm>
          <a:prstGeom prst="rect">
            <a:avLst/>
          </a:prstGeom>
        </p:spPr>
      </p:pic>
      <p:sp>
        <p:nvSpPr>
          <p:cNvPr id="7" name="Tekstboks 11"/>
          <p:cNvSpPr txBox="1"/>
          <p:nvPr/>
        </p:nvSpPr>
        <p:spPr>
          <a:xfrm>
            <a:off x="7772400" y="5942434"/>
            <a:ext cx="1067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   </a:t>
            </a:r>
            <a:r>
              <a:rPr lang="da-DK" sz="1400" dirty="0" smtClean="0">
                <a:solidFill>
                  <a:schemeClr val="bg1"/>
                </a:solidFill>
              </a:rPr>
              <a:t>02462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Alexander</a:t>
            </a:r>
          </a:p>
          <a:p>
            <a:pPr>
              <a:lnSpc>
                <a:spcPct val="75000"/>
              </a:lnSpc>
            </a:pPr>
            <a:r>
              <a:rPr lang="da-DK" sz="1400" dirty="0" err="1" smtClean="0">
                <a:solidFill>
                  <a:schemeClr val="bg1"/>
                </a:solidFill>
              </a:rPr>
              <a:t>Valentini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S194252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757078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Boundary</a:t>
            </a:r>
            <a:r>
              <a:rPr lang="da-DK" dirty="0" smtClean="0"/>
              <a:t> </a:t>
            </a:r>
            <a:r>
              <a:rPr lang="da-DK" dirty="0" err="1" smtClean="0"/>
              <a:t>Conditions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Boundary conditions : Valid</a:t>
            </a:r>
            <a:r>
              <a:rPr lang="en-US" dirty="0"/>
              <a:t>, output image is smaller than input image - </a:t>
            </a:r>
            <a:r>
              <a:rPr lang="en-US" b="1" dirty="0"/>
              <a:t>Fixed boundary</a:t>
            </a:r>
            <a:r>
              <a:rPr lang="en-US" dirty="0"/>
              <a:t>, boundary is padded with a fixed value (commonly zeros) - </a:t>
            </a:r>
            <a:r>
              <a:rPr lang="en-US" b="1" dirty="0"/>
              <a:t>Reflection</a:t>
            </a:r>
            <a:r>
              <a:rPr lang="en-US" dirty="0"/>
              <a:t>, boundary rows/columns are mirrored to create padding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71190"/>
            <a:ext cx="5094801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TU Design Gui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16089"/>
            <a:ext cx="596281" cy="8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413" y="5869820"/>
            <a:ext cx="1298639" cy="824082"/>
          </a:xfrm>
          <a:prstGeom prst="rect">
            <a:avLst/>
          </a:prstGeom>
        </p:spPr>
      </p:pic>
      <p:sp>
        <p:nvSpPr>
          <p:cNvPr id="7" name="Tekstboks 11"/>
          <p:cNvSpPr txBox="1"/>
          <p:nvPr/>
        </p:nvSpPr>
        <p:spPr>
          <a:xfrm>
            <a:off x="7772400" y="5942434"/>
            <a:ext cx="1067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   </a:t>
            </a:r>
            <a:r>
              <a:rPr lang="da-DK" sz="1400" dirty="0" smtClean="0">
                <a:solidFill>
                  <a:schemeClr val="bg1"/>
                </a:solidFill>
              </a:rPr>
              <a:t>02462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Alexander</a:t>
            </a:r>
          </a:p>
          <a:p>
            <a:pPr>
              <a:lnSpc>
                <a:spcPct val="75000"/>
              </a:lnSpc>
            </a:pPr>
            <a:r>
              <a:rPr lang="da-DK" sz="1400" dirty="0" err="1" smtClean="0">
                <a:solidFill>
                  <a:schemeClr val="bg1"/>
                </a:solidFill>
              </a:rPr>
              <a:t>Valentini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S194252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303022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Time-series and signal processing (week6)</a:t>
            </a:r>
            <a:r>
              <a:rPr lang="en-US" dirty="0" smtClean="0"/>
              <a:t> 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971600" y="3861048"/>
            <a:ext cx="6944816" cy="17526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- Time-series as signal (vector representations for time-series), sampling and aliasing</a:t>
            </a:r>
            <a:br>
              <a:rPr lang="en-US" dirty="0"/>
            </a:br>
            <a:r>
              <a:rPr lang="en-US" dirty="0"/>
              <a:t>- Harmonic basis functions</a:t>
            </a:r>
            <a:br>
              <a:rPr lang="en-US" dirty="0"/>
            </a:br>
            <a:r>
              <a:rPr lang="en-US" dirty="0"/>
              <a:t>- Frequency representations</a:t>
            </a:r>
            <a:r>
              <a:rPr lang="en-US" dirty="0" smtClean="0"/>
              <a:t> </a:t>
            </a:r>
            <a:endParaRPr lang="da-DK" dirty="0"/>
          </a:p>
        </p:txBody>
      </p:sp>
      <p:pic>
        <p:nvPicPr>
          <p:cNvPr id="4" name="Picture 6" descr="DTU Design Gui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16089"/>
            <a:ext cx="596281" cy="8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413" y="5869820"/>
            <a:ext cx="1298639" cy="824082"/>
          </a:xfrm>
          <a:prstGeom prst="rect">
            <a:avLst/>
          </a:prstGeom>
        </p:spPr>
      </p:pic>
      <p:sp>
        <p:nvSpPr>
          <p:cNvPr id="6" name="Tekstboks 11"/>
          <p:cNvSpPr txBox="1"/>
          <p:nvPr/>
        </p:nvSpPr>
        <p:spPr>
          <a:xfrm>
            <a:off x="7772400" y="5942434"/>
            <a:ext cx="1067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   </a:t>
            </a:r>
            <a:r>
              <a:rPr lang="da-DK" sz="1400" dirty="0" smtClean="0">
                <a:solidFill>
                  <a:schemeClr val="bg1"/>
                </a:solidFill>
              </a:rPr>
              <a:t>02462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Alexander</a:t>
            </a:r>
          </a:p>
          <a:p>
            <a:pPr>
              <a:lnSpc>
                <a:spcPct val="75000"/>
              </a:lnSpc>
            </a:pPr>
            <a:r>
              <a:rPr lang="da-DK" sz="1400" dirty="0" err="1" smtClean="0">
                <a:solidFill>
                  <a:schemeClr val="bg1"/>
                </a:solidFill>
              </a:rPr>
              <a:t>Valentini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S194252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8591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Time signal as </a:t>
            </a:r>
            <a:r>
              <a:rPr lang="da-DK" dirty="0" err="1" smtClean="0"/>
              <a:t>vector</a:t>
            </a:r>
            <a:r>
              <a:rPr lang="da-DK" dirty="0" smtClean="0"/>
              <a:t> </a:t>
            </a:r>
            <a:r>
              <a:rPr lang="da-DK" dirty="0" err="1" smtClean="0"/>
              <a:t>representation</a:t>
            </a:r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600201"/>
                <a:ext cx="5976664" cy="2764903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da-DK" dirty="0" smtClean="0"/>
                  <a:t>Discrete signal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da-DK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da-DK" b="0" i="1" smtClean="0">
                        <a:latin typeface="Cambria Math"/>
                      </a:rPr>
                      <m:t>(</m:t>
                    </m:r>
                    <m:r>
                      <a:rPr lang="da-DK" b="0" i="1" smtClean="0">
                        <a:latin typeface="Cambria Math"/>
                      </a:rPr>
                      <m:t>𝑛</m:t>
                    </m:r>
                    <m:r>
                      <a:rPr lang="da-DK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da-DK" dirty="0" smtClean="0"/>
                  <a:t> from </a:t>
                </a:r>
                <a:r>
                  <a:rPr lang="da-DK" dirty="0" err="1" smtClean="0"/>
                  <a:t>continuous</a:t>
                </a:r>
                <a:r>
                  <a:rPr lang="da-DK" dirty="0" smtClean="0"/>
                  <a:t> signal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da-DK" b="0" i="1" smtClean="0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da-DK" b="0" i="1" smtClean="0">
                        <a:latin typeface="Cambria Math"/>
                      </a:rPr>
                      <m:t>(</m:t>
                    </m:r>
                    <m:r>
                      <a:rPr lang="da-DK" b="0" i="1" smtClean="0">
                        <a:latin typeface="Cambria Math"/>
                      </a:rPr>
                      <m:t>𝑡</m:t>
                    </m:r>
                    <m:r>
                      <a:rPr lang="da-DK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da-DK" dirty="0" smtClean="0"/>
                  <a:t>: from time domain to </a:t>
                </a:r>
                <a:r>
                  <a:rPr lang="da-DK" dirty="0" err="1" smtClean="0"/>
                  <a:t>discrete</a:t>
                </a:r>
                <a:r>
                  <a:rPr lang="da-DK" dirty="0" smtClean="0"/>
                  <a:t> interval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da-DK" b="0" i="1" smtClean="0">
                            <a:latin typeface="Cambria Math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da-DK" b="0" i="1" smtClean="0">
                        <a:latin typeface="Cambria Math"/>
                        <a:ea typeface="Cambria Math"/>
                      </a:rPr>
                      <m:t>⟶</m:t>
                    </m:r>
                    <m:sSub>
                      <m:sSub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da-DK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da-DK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da-DK" b="0" i="1" smtClean="0">
                            <a:latin typeface="Cambria Math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a-DK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a-DK" b="0" i="1" smtClean="0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sSub>
                              <m:sSubPr>
                                <m:ctrlP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a-DK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a-DK" b="0" i="1" smtClean="0">
                                    <a:latin typeface="Cambria Math"/>
                                  </a:rPr>
                                  <m:t>𝑠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da-DK" dirty="0" smtClean="0"/>
                  <a:t>,</a:t>
                </a:r>
                <a:r>
                  <a:rPr lang="da-DK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da-DK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da-DK" dirty="0" smtClean="0"/>
                  <a:t>=</a:t>
                </a:r>
                <a:r>
                  <a:rPr lang="da-DK" dirty="0" err="1" smtClean="0"/>
                  <a:t>samp.freq</a:t>
                </a:r>
                <a:r>
                  <a:rPr lang="da-DK" dirty="0" smtClean="0"/>
                  <a:t>.</a:t>
                </a:r>
              </a:p>
              <a:p>
                <a:pPr marL="0" indent="0">
                  <a:buNone/>
                </a:pPr>
                <a:r>
                  <a:rPr lang="da-DK" dirty="0" smtClean="0"/>
                  <a:t>Low </a:t>
                </a:r>
                <a:r>
                  <a:rPr lang="da-DK" dirty="0" err="1" smtClean="0"/>
                  <a:t>samp.freq</a:t>
                </a:r>
                <a:r>
                  <a:rPr lang="da-DK" dirty="0" smtClean="0"/>
                  <a:t>. </a:t>
                </a:r>
                <a14:m>
                  <m:oMath xmlns:m="http://schemas.openxmlformats.org/officeDocument/2006/math">
                    <m:r>
                      <a:rPr lang="da-DK" b="0" i="1" smtClean="0">
                        <a:latin typeface="Cambria Math"/>
                        <a:ea typeface="Cambria Math"/>
                      </a:rPr>
                      <m:t>⟶ </m:t>
                    </m:r>
                  </m:oMath>
                </a14:m>
                <a:r>
                  <a:rPr lang="da-DK" dirty="0" err="1" smtClean="0"/>
                  <a:t>aliasing</a:t>
                </a:r>
                <a:endParaRPr lang="da-DK" dirty="0" smtClean="0"/>
              </a:p>
              <a:p>
                <a:pPr marL="0" indent="0">
                  <a:buNone/>
                </a:pPr>
                <a:r>
                  <a:rPr lang="da-DK" dirty="0" err="1" smtClean="0"/>
                  <a:t>Reconstruction</a:t>
                </a:r>
                <a:r>
                  <a:rPr lang="da-DK" dirty="0" smtClean="0"/>
                  <a:t> </a:t>
                </a:r>
                <a:r>
                  <a:rPr lang="da-DK" dirty="0" err="1" smtClean="0"/>
                  <a:t>possible</a:t>
                </a:r>
                <a:r>
                  <a:rPr lang="da-DK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a-D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da-DK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da-DK" b="0" i="1" smtClean="0">
                            <a:latin typeface="Cambria Math"/>
                          </a:rPr>
                          <m:t>𝑓</m:t>
                        </m:r>
                      </m:den>
                    </m:f>
                    <m:r>
                      <a:rPr lang="da-DK" b="0" i="1" smtClean="0">
                        <a:latin typeface="Cambria Math"/>
                      </a:rPr>
                      <m:t>≥2</m:t>
                    </m:r>
                  </m:oMath>
                </a14:m>
                <a:endParaRPr lang="da-DK" dirty="0" smtClean="0"/>
              </a:p>
              <a:p>
                <a:pPr marL="0" indent="0">
                  <a:buNone/>
                </a:pPr>
                <a:r>
                  <a:rPr lang="da-DK" dirty="0" smtClean="0"/>
                  <a:t>(</a:t>
                </a:r>
                <a:r>
                  <a:rPr lang="da-DK" dirty="0" err="1" smtClean="0"/>
                  <a:t>Nyquest</a:t>
                </a:r>
                <a:r>
                  <a:rPr lang="da-DK" dirty="0" smtClean="0"/>
                  <a:t> rate)</a:t>
                </a:r>
              </a:p>
            </p:txBody>
          </p:sp>
        </mc:Choice>
        <mc:Fallback xmlns="">
          <p:sp>
            <p:nvSpPr>
              <p:cNvPr id="3" name="Pladsholder til ind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600201"/>
                <a:ext cx="5976664" cy="2764903"/>
              </a:xfrm>
              <a:blipFill rotWithShape="1">
                <a:blip r:embed="rId2"/>
                <a:stretch>
                  <a:fillRect l="-1631" t="-3974" r="-1733" b="-1987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801" y="1628800"/>
            <a:ext cx="3107432" cy="273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842" y="4363551"/>
            <a:ext cx="616267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DTU Design Guid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16089"/>
            <a:ext cx="596281" cy="8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413" y="5869820"/>
            <a:ext cx="1298639" cy="824082"/>
          </a:xfrm>
          <a:prstGeom prst="rect">
            <a:avLst/>
          </a:prstGeom>
        </p:spPr>
      </p:pic>
      <p:sp>
        <p:nvSpPr>
          <p:cNvPr id="8" name="Tekstboks 11"/>
          <p:cNvSpPr txBox="1"/>
          <p:nvPr/>
        </p:nvSpPr>
        <p:spPr>
          <a:xfrm>
            <a:off x="7772400" y="5942434"/>
            <a:ext cx="1067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   </a:t>
            </a:r>
            <a:r>
              <a:rPr lang="da-DK" sz="1400" dirty="0" smtClean="0">
                <a:solidFill>
                  <a:schemeClr val="bg1"/>
                </a:solidFill>
              </a:rPr>
              <a:t>02462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Alexander</a:t>
            </a:r>
          </a:p>
          <a:p>
            <a:pPr>
              <a:lnSpc>
                <a:spcPct val="75000"/>
              </a:lnSpc>
            </a:pPr>
            <a:r>
              <a:rPr lang="da-DK" sz="1400" dirty="0" err="1" smtClean="0">
                <a:solidFill>
                  <a:schemeClr val="bg1"/>
                </a:solidFill>
              </a:rPr>
              <a:t>Valentini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S194252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311160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da-DK" dirty="0" err="1" smtClean="0"/>
              <a:t>Harmonic</a:t>
            </a:r>
            <a:r>
              <a:rPr lang="da-DK" dirty="0" smtClean="0"/>
              <a:t> basis </a:t>
            </a:r>
            <a:r>
              <a:rPr lang="da-DK" dirty="0" err="1" smtClean="0"/>
              <a:t>functions</a:t>
            </a:r>
            <a:endParaRPr lang="da-DK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ladsholder til indhold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908720"/>
                <a:ext cx="8147248" cy="5184576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>
                  <a:buNone/>
                </a:pPr>
                <a:r>
                  <a:rPr lang="en-US" sz="6400" dirty="0" smtClean="0"/>
                  <a:t>Used for frequency analysis</a:t>
                </a:r>
              </a:p>
              <a:p>
                <a:pPr marL="0" indent="0">
                  <a:buNone/>
                </a:pPr>
                <a:r>
                  <a:rPr lang="en-US" sz="6400" dirty="0" smtClean="0"/>
                  <a:t>Need discrete sequence basis:</a:t>
                </a:r>
              </a:p>
              <a:p>
                <a:pPr marL="0" indent="0">
                  <a:buNone/>
                </a:pPr>
                <a:r>
                  <a:rPr lang="en-US" sz="6400" dirty="0" smtClean="0"/>
                  <a:t> </a:t>
                </a:r>
                <a14:m>
                  <m:oMath xmlns:m="http://schemas.openxmlformats.org/officeDocument/2006/math">
                    <m:r>
                      <a:rPr lang="da-DK" sz="6400" b="0" i="1" smtClean="0">
                        <a:latin typeface="Cambria Math"/>
                      </a:rPr>
                      <m:t>𝑦</m:t>
                    </m:r>
                    <m:r>
                      <a:rPr lang="da-DK" sz="6400" b="0" i="1" smtClean="0">
                        <a:latin typeface="Cambria Math"/>
                      </a:rPr>
                      <m:t>=[</m:t>
                    </m:r>
                    <m:sSub>
                      <m:sSubPr>
                        <m:ctrlPr>
                          <a:rPr lang="da-DK" sz="6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64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da-DK" sz="64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da-DK" sz="64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da-DK" sz="6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64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da-DK" sz="6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a-DK" sz="64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da-DK" sz="6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64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da-DK" sz="6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da-DK" sz="6400" b="0" i="1" smtClean="0">
                        <a:latin typeface="Cambria Math"/>
                      </a:rPr>
                      <m:t>,..,</m:t>
                    </m:r>
                    <m:sSub>
                      <m:sSubPr>
                        <m:ctrlPr>
                          <a:rPr lang="da-DK" sz="6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64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da-DK" sz="6400" b="0" i="1" smtClean="0">
                            <a:latin typeface="Cambria Math"/>
                          </a:rPr>
                          <m:t>𝑁</m:t>
                        </m:r>
                        <m:r>
                          <a:rPr lang="da-DK" sz="6400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da-DK" sz="6400" b="0" i="1" smtClean="0">
                        <a:latin typeface="Cambria Math"/>
                      </a:rPr>
                      <m:t>]</m:t>
                    </m:r>
                  </m:oMath>
                </a14:m>
                <a:endParaRPr lang="da-DK" sz="6400" dirty="0" smtClean="0"/>
              </a:p>
              <a:p>
                <a:pPr marL="0" indent="0">
                  <a:buNone/>
                </a:pPr>
                <a:r>
                  <a:rPr lang="da-DK" sz="6400" dirty="0" err="1" smtClean="0"/>
                  <a:t>Requires</a:t>
                </a:r>
                <a:r>
                  <a:rPr lang="da-DK" sz="6400" dirty="0" smtClean="0"/>
                  <a:t> </a:t>
                </a:r>
                <a:r>
                  <a:rPr lang="en-US" sz="6400" i="1" dirty="0" smtClean="0"/>
                  <a:t>N </a:t>
                </a:r>
                <a:r>
                  <a:rPr lang="en-US" sz="6400" dirty="0"/>
                  <a:t>= 1 + 2</a:t>
                </a:r>
                <a:r>
                  <a:rPr lang="en-US" sz="6400" i="1" dirty="0"/>
                  <a:t>K </a:t>
                </a:r>
                <a:r>
                  <a:rPr lang="en-US" sz="6400" dirty="0"/>
                  <a:t>basis </a:t>
                </a:r>
                <a:r>
                  <a:rPr lang="en-US" sz="6400" dirty="0" smtClean="0"/>
                  <a:t>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sz="6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64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da-DK" sz="64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da-DK" sz="64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da-DK" sz="6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64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da-DK" sz="6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a-DK" sz="64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da-DK" sz="6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64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da-DK" sz="6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da-DK" sz="6400" b="0" i="1" smtClean="0">
                        <a:latin typeface="Cambria Math"/>
                      </a:rPr>
                      <m:t>,..,</m:t>
                    </m:r>
                    <m:sSub>
                      <m:sSubPr>
                        <m:ctrlPr>
                          <a:rPr lang="da-DK" sz="6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64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da-DK" sz="6400" b="0" i="1" smtClean="0">
                            <a:latin typeface="Cambria Math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6400" dirty="0" smtClean="0"/>
                  <a:t> where k=1,2,..,K and K=(N-1)/2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a-DK" sz="6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sz="64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da-DK" sz="6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da-DK" sz="6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sz="64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da-DK" sz="6400" b="0" i="1" smtClean="0">
                          <a:latin typeface="Cambria Math"/>
                        </a:rPr>
                        <m:t>=1,</m:t>
                      </m:r>
                      <m:sSub>
                        <m:sSubPr>
                          <m:ctrlPr>
                            <a:rPr lang="da-DK" sz="6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sz="64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da-DK" sz="6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da-DK" sz="6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sz="64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da-DK" sz="64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da-DK" sz="6400" b="0" i="0" smtClean="0">
                          <a:latin typeface="Cambria Math"/>
                        </a:rPr>
                        <m:t>cos</m:t>
                      </m:r>
                      <m:r>
                        <a:rPr lang="da-DK" sz="6400" b="0" i="1" smtClean="0">
                          <a:latin typeface="Cambria Math"/>
                        </a:rPr>
                        <m:t>⁡(2</m:t>
                      </m:r>
                      <m:r>
                        <a:rPr lang="da-DK" sz="6400" b="0" i="1" smtClean="0">
                          <a:latin typeface="Cambria Math"/>
                          <a:ea typeface="Cambria Math"/>
                        </a:rPr>
                        <m:t>𝜋</m:t>
                      </m:r>
                      <m:f>
                        <m:fPr>
                          <m:ctrlPr>
                            <a:rPr lang="da-DK" sz="6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a-DK" sz="6400" b="0" i="1" smtClean="0">
                              <a:latin typeface="Cambria Math"/>
                            </a:rPr>
                            <m:t>𝑘</m:t>
                          </m:r>
                        </m:num>
                        <m:den>
                          <m:r>
                            <a:rPr lang="da-DK" sz="6400" b="0" i="1" smtClean="0">
                              <a:latin typeface="Cambria Math"/>
                            </a:rPr>
                            <m:t>𝑁</m:t>
                          </m:r>
                        </m:den>
                      </m:f>
                      <m:r>
                        <a:rPr lang="da-DK" sz="6400" b="0" i="1" smtClean="0">
                          <a:latin typeface="Cambria Math"/>
                        </a:rPr>
                        <m:t>𝑛</m:t>
                      </m:r>
                      <m:r>
                        <a:rPr lang="da-DK" sz="6400" b="0" i="1" smtClean="0">
                          <a:latin typeface="Cambria Math"/>
                        </a:rPr>
                        <m:t>),</m:t>
                      </m:r>
                      <m:sSub>
                        <m:sSubPr>
                          <m:ctrlPr>
                            <a:rPr lang="da-DK" sz="6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sz="6400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da-DK" sz="6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da-DK" sz="6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sz="64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da-DK" sz="64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da-DK" sz="6400" b="0" i="0" smtClean="0">
                          <a:latin typeface="Cambria Math"/>
                        </a:rPr>
                        <m:t>sin</m:t>
                      </m:r>
                      <m:r>
                        <a:rPr lang="da-DK" sz="6400" b="0" i="1" smtClean="0">
                          <a:latin typeface="Cambria Math"/>
                        </a:rPr>
                        <m:t>⁡(2</m:t>
                      </m:r>
                      <m:r>
                        <a:rPr lang="da-DK" sz="6400" b="0" i="1" smtClean="0">
                          <a:latin typeface="Cambria Math"/>
                          <a:ea typeface="Cambria Math"/>
                        </a:rPr>
                        <m:t>𝜋</m:t>
                      </m:r>
                      <m:f>
                        <m:fPr>
                          <m:ctrlPr>
                            <a:rPr lang="da-DK" sz="6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a-DK" sz="6400" b="0" i="1" smtClean="0">
                              <a:latin typeface="Cambria Math"/>
                            </a:rPr>
                            <m:t>𝑘</m:t>
                          </m:r>
                        </m:num>
                        <m:den>
                          <m:r>
                            <a:rPr lang="da-DK" sz="6400" b="0" i="1" smtClean="0">
                              <a:latin typeface="Cambria Math"/>
                            </a:rPr>
                            <m:t>𝑁</m:t>
                          </m:r>
                        </m:den>
                      </m:f>
                      <m:r>
                        <a:rPr lang="da-DK" sz="6400" b="0" i="1" smtClean="0">
                          <a:latin typeface="Cambria Math"/>
                        </a:rPr>
                        <m:t>𝑛</m:t>
                      </m:r>
                      <m:r>
                        <a:rPr lang="da-DK" sz="6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6400" dirty="0" smtClean="0"/>
              </a:p>
              <a:p>
                <a:pPr marL="0" indent="0">
                  <a:buNone/>
                </a:pPr>
                <a:r>
                  <a:rPr lang="en-US" sz="6400" dirty="0" smtClean="0"/>
                  <a:t>Unit basis: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a-DK" sz="6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a-DK" sz="64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da-DK" sz="6400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da-DK" sz="6400" i="1">
                            <a:latin typeface="Cambria Math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da-DK" sz="6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64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da-DK" sz="64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da-DK" sz="64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da-DK" sz="6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a-DK" sz="6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a-DK" sz="6400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da-DK" sz="64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da-DK" sz="64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da-DK" sz="6400" b="0" i="1" smtClean="0">
                                  <a:latin typeface="Cambria Math"/>
                                </a:rPr>
                                <m:t> =</m:t>
                              </m:r>
                              <m:r>
                                <a:rPr lang="da-DK" sz="6400" b="0" i="1" smtClean="0">
                                  <a:latin typeface="Cambria Math"/>
                                </a:rPr>
                                <m:t>𝑗</m:t>
                              </m:r>
                            </m:e>
                          </m:mr>
                          <m:mr>
                            <m:e>
                              <m:r>
                                <a:rPr lang="da-DK" sz="6400" b="0" i="1" smtClean="0">
                                  <a:latin typeface="Cambria Math"/>
                                </a:rPr>
                                <m:t>0,</m:t>
                              </m:r>
                              <m:r>
                                <a:rPr lang="da-DK" sz="64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da-DK" sz="6400" b="0" i="1" smtClean="0">
                                  <a:latin typeface="Cambria Math"/>
                                  <a:ea typeface="Cambria Math"/>
                                </a:rPr>
                                <m:t>≠</m:t>
                              </m:r>
                              <m:r>
                                <a:rPr lang="da-DK" sz="64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64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a-DK" sz="6400" b="0" i="1" smtClean="0">
                        <a:latin typeface="Cambria Math"/>
                      </a:rPr>
                      <m:t>𝑉</m:t>
                    </m:r>
                    <m:r>
                      <a:rPr lang="da-DK" sz="6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a-DK" sz="6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6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da-DK" sz="6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da-DK" sz="6400" b="0" i="1" smtClean="0">
                                <a:latin typeface="Cambria Math"/>
                              </a:rPr>
                              <m:t>𝑁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da-DK" sz="6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da-DK" sz="6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da-DK" sz="6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da-DK" sz="64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da-DK" sz="6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da-DK" sz="6400" i="1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rad>
                                  <m:func>
                                    <m:funcPr>
                                      <m:ctrlPr>
                                        <a:rPr lang="da-DK" sz="6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da-DK" sz="6400" i="0"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da-DK" sz="6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a-DK" sz="6400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da-DK" sz="6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da-DK" sz="6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da-DK" sz="6400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e>
                                        </m:rad>
                                        <m:func>
                                          <m:funcPr>
                                            <m:ctrlPr>
                                              <a:rPr lang="da-DK" sz="6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da-DK" sz="6400" i="0">
                                                <a:latin typeface="Cambria Math"/>
                                              </a:rPr>
                                              <m:t>sin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da-DK" sz="6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da-DK" sz="6400" i="1">
                                                    <a:latin typeface="Cambria Math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</m:e>
                                    </m:mr>
                                    <m:mr>
                                      <m:e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da-DK" sz="6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da-DK" sz="6400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e>
                                        </m:rad>
                                        <m:func>
                                          <m:funcPr>
                                            <m:ctrlPr>
                                              <a:rPr lang="da-DK" sz="6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da-DK" sz="6400" i="0">
                                                <a:latin typeface="Cambria Math"/>
                                              </a:rPr>
                                              <m:t>cos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da-DK" sz="6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da-DK" sz="6400" i="1"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  <m:r>
                                                  <a:rPr lang="da-DK" sz="6400" i="1">
                                                    <a:latin typeface="Cambria Math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</m:e>
                                    </m:m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1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da-DK" sz="6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ad>
                                                <m:radPr>
                                                  <m:degHide m:val="on"/>
                                                  <m:ctrlPr>
                                                    <a:rPr lang="da-DK" sz="6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radPr>
                                                <m:deg/>
                                                <m:e>
                                                  <m:r>
                                                    <a:rPr lang="da-DK" sz="6400" i="1"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e>
                                              </m:rad>
                                              <m:func>
                                                <m:funcPr>
                                                  <m:ctrlPr>
                                                    <a:rPr lang="da-DK" sz="6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uncPr>
                                                <m:fNam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da-DK" sz="6400" b="0" i="0" smtClean="0">
                                                      <a:latin typeface="Cambria Math"/>
                                                    </a:rPr>
                                                    <m:t>sin</m:t>
                                                  </m:r>
                                                </m:fName>
                                                <m:e>
                                                  <m:d>
                                                    <m:dPr>
                                                      <m:ctrlPr>
                                                        <a:rPr lang="da-DK" sz="6400" b="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da-DK" sz="6400" i="1">
                                                          <a:latin typeface="Cambria Math"/>
                                                        </a:rPr>
                                                        <m:t>2</m:t>
                                                      </m:r>
                                                      <m:r>
                                                        <a:rPr lang="da-DK" sz="6400" i="1">
                                                          <a:latin typeface="Cambria Math"/>
                                                        </a:rPr>
                                                        <m:t>𝑡</m:t>
                                                      </m:r>
                                                    </m:e>
                                                  </m:d>
                                                </m:e>
                                              </m:func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da-DK" sz="6400" b="0" i="1" smtClean="0">
                                                  <a:latin typeface="Cambria Math"/>
                                                </a:rPr>
                                                <m:t>…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m>
                                                <m:mPr>
                                                  <m:mcs>
                                                    <m:mc>
                                                      <m:mcPr>
                                                        <m:count m:val="1"/>
                                                        <m:mcJc m:val="center"/>
                                                      </m:mcPr>
                                                    </m:mc>
                                                  </m:mcs>
                                                  <m:ctrlPr>
                                                    <a:rPr lang="da-DK" sz="640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mPr>
                                                <m:mr>
                                                  <m:e>
                                                    <m:rad>
                                                      <m:radPr>
                                                        <m:degHide m:val="on"/>
                                                        <m:ctrlPr>
                                                          <a:rPr lang="da-DK" sz="6400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radPr>
                                                      <m:deg/>
                                                      <m:e>
                                                        <m:r>
                                                          <a:rPr lang="da-DK" sz="6400" i="1">
                                                            <a:latin typeface="Cambria Math"/>
                                                          </a:rPr>
                                                          <m:t>2</m:t>
                                                        </m:r>
                                                      </m:e>
                                                    </m:rad>
                                                    <m:func>
                                                      <m:funcPr>
                                                        <m:ctrlPr>
                                                          <a:rPr lang="da-DK" sz="6400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funcPr>
                                                      <m:fName>
                                                        <m:r>
                                                          <m:rPr>
                                                            <m:sty m:val="p"/>
                                                          </m:rPr>
                                                          <a:rPr lang="da-DK" sz="6400" i="0">
                                                            <a:latin typeface="Cambria Math"/>
                                                          </a:rPr>
                                                          <m:t>cos</m:t>
                                                        </m:r>
                                                      </m:fName>
                                                      <m:e>
                                                        <m:d>
                                                          <m:dPr>
                                                            <m:ctrlPr>
                                                              <a:rPr lang="da-DK" sz="6400" i="1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dPr>
                                                          <m:e>
                                                            <m:r>
                                                              <a:rPr lang="da-DK" sz="6400" b="0" i="1" smtClean="0">
                                                                <a:latin typeface="Cambria Math"/>
                                                              </a:rPr>
                                                              <m:t>𝐾</m:t>
                                                            </m:r>
                                                            <m:r>
                                                              <a:rPr lang="da-DK" sz="6400" i="1">
                                                                <a:latin typeface="Cambria Math"/>
                                                              </a:rPr>
                                                              <m:t>𝑡</m:t>
                                                            </m:r>
                                                          </m:e>
                                                        </m:d>
                                                      </m:e>
                                                    </m:func>
                                                  </m:e>
                                                </m:mr>
                                                <m:mr>
                                                  <m:e>
                                                    <m:rad>
                                                      <m:radPr>
                                                        <m:degHide m:val="on"/>
                                                        <m:ctrlPr>
                                                          <a:rPr lang="da-DK" sz="6400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radPr>
                                                      <m:deg/>
                                                      <m:e>
                                                        <m:r>
                                                          <a:rPr lang="da-DK" sz="6400" i="1">
                                                            <a:latin typeface="Cambria Math"/>
                                                          </a:rPr>
                                                          <m:t>2</m:t>
                                                        </m:r>
                                                      </m:e>
                                                    </m:rad>
                                                    <m:func>
                                                      <m:funcPr>
                                                        <m:ctrlPr>
                                                          <a:rPr lang="da-DK" sz="64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funcPr>
                                                      <m:fName>
                                                        <m:r>
                                                          <m:rPr>
                                                            <m:sty m:val="p"/>
                                                          </m:rPr>
                                                          <a:rPr lang="da-DK" sz="6400" b="0" i="0" smtClean="0">
                                                            <a:latin typeface="Cambria Math"/>
                                                          </a:rPr>
                                                          <m:t>sin</m:t>
                                                        </m:r>
                                                      </m:fName>
                                                      <m:e>
                                                        <m:d>
                                                          <m:dPr>
                                                            <m:ctrlPr>
                                                              <a:rPr lang="da-DK" sz="6400" b="0" i="1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dPr>
                                                          <m:e>
                                                            <m:r>
                                                              <a:rPr lang="da-DK" sz="6400" b="0" i="1" smtClean="0">
                                                                <a:latin typeface="Cambria Math"/>
                                                              </a:rPr>
                                                              <m:t>𝐾</m:t>
                                                            </m:r>
                                                            <m:r>
                                                              <a:rPr lang="da-DK" sz="6400" i="1">
                                                                <a:latin typeface="Cambria Math"/>
                                                              </a:rPr>
                                                              <m:t>𝑡</m:t>
                                                            </m:r>
                                                          </m:e>
                                                        </m:d>
                                                      </m:e>
                                                    </m:func>
                                                  </m:e>
                                                </m:mr>
                                              </m:m>
                                            </m:e>
                                          </m:mr>
                                        </m:m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da-DK" sz="64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6400" dirty="0" smtClean="0"/>
                  <a:t> </a:t>
                </a:r>
              </a:p>
              <a:p>
                <a:pPr marL="0" indent="0">
                  <a:buNone/>
                </a:pPr>
                <a:endParaRPr lang="en-US" sz="64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a-DK" sz="6400" dirty="0">
                        <a:ea typeface="Cambria Math"/>
                      </a:rPr>
                      <m:t>t</m:t>
                    </m:r>
                    <m:r>
                      <m:rPr>
                        <m:nor/>
                      </m:rPr>
                      <a:rPr lang="da-DK" sz="6400" b="0" i="0" dirty="0" smtClean="0"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da-DK" sz="6400" dirty="0">
                        <a:ea typeface="Cambria Math"/>
                      </a:rPr>
                      <m:t>=</m:t>
                    </m:r>
                    <m:r>
                      <m:rPr>
                        <m:nor/>
                      </m:rPr>
                      <a:rPr lang="da-DK" sz="6400" b="0" i="0" dirty="0" smtClean="0">
                        <a:ea typeface="Cambria Math"/>
                      </a:rPr>
                      <m:t> </m:t>
                    </m:r>
                    <m:f>
                      <m:fPr>
                        <m:ctrlPr>
                          <a:rPr lang="da-DK" sz="6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da-DK" sz="6400" i="1">
                            <a:latin typeface="Cambria Math"/>
                          </a:rPr>
                          <m:t>2</m:t>
                        </m:r>
                        <m:r>
                          <a:rPr lang="da-DK" sz="6400" i="1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da-DK" sz="6400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da-DK" sz="6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da-DK" sz="6400" i="1">
                            <a:latin typeface="Cambria Math"/>
                            <a:ea typeface="Cambria Math"/>
                          </a:rPr>
                          <m:t>0,1,2,..,</m:t>
                        </m:r>
                        <m:r>
                          <a:rPr lang="da-DK" sz="6400" i="1">
                            <a:latin typeface="Cambria Math"/>
                            <a:ea typeface="Cambria Math"/>
                          </a:rPr>
                          <m:t>𝑁</m:t>
                        </m:r>
                        <m:r>
                          <a:rPr lang="da-DK" sz="6400" i="1">
                            <a:latin typeface="Cambria Math"/>
                            <a:ea typeface="Cambria Math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6400" dirty="0" smtClean="0"/>
                  <a:t>, </a:t>
                </a:r>
                <a14:m>
                  <m:oMath xmlns:m="http://schemas.openxmlformats.org/officeDocument/2006/math">
                    <m:r>
                      <a:rPr lang="da-DK" sz="6400" b="0" i="1" smtClean="0">
                        <a:latin typeface="Cambria Math"/>
                        <a:ea typeface="Cambria Math"/>
                      </a:rPr>
                      <m:t>𝐾</m:t>
                    </m:r>
                    <m:r>
                      <a:rPr lang="da-DK" sz="64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da-DK" sz="6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da-DK" sz="6400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  <m:r>
                          <a:rPr lang="da-DK" sz="6400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num>
                      <m:den>
                        <m:r>
                          <a:rPr lang="da-DK" sz="6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640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da-DK" dirty="0"/>
              </a:p>
            </p:txBody>
          </p:sp>
        </mc:Choice>
        <mc:Fallback>
          <p:sp>
            <p:nvSpPr>
              <p:cNvPr id="3" name="Pladsholder til ind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908720"/>
                <a:ext cx="8147248" cy="5184576"/>
              </a:xfrm>
              <a:blipFill rotWithShape="0">
                <a:blip r:embed="rId2"/>
                <a:stretch>
                  <a:fillRect l="-374" t="-1175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209" y="2780928"/>
            <a:ext cx="5559878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TU Design Guid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16089"/>
            <a:ext cx="596281" cy="8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413" y="5869820"/>
            <a:ext cx="1298639" cy="824082"/>
          </a:xfrm>
          <a:prstGeom prst="rect">
            <a:avLst/>
          </a:prstGeom>
        </p:spPr>
      </p:pic>
      <p:sp>
        <p:nvSpPr>
          <p:cNvPr id="7" name="Tekstboks 11"/>
          <p:cNvSpPr txBox="1"/>
          <p:nvPr/>
        </p:nvSpPr>
        <p:spPr>
          <a:xfrm>
            <a:off x="7772400" y="5942434"/>
            <a:ext cx="1067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   </a:t>
            </a:r>
            <a:r>
              <a:rPr lang="da-DK" sz="1400" dirty="0" smtClean="0">
                <a:solidFill>
                  <a:schemeClr val="bg1"/>
                </a:solidFill>
              </a:rPr>
              <a:t>02462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Alexander</a:t>
            </a:r>
          </a:p>
          <a:p>
            <a:pPr>
              <a:lnSpc>
                <a:spcPct val="75000"/>
              </a:lnSpc>
            </a:pPr>
            <a:r>
              <a:rPr lang="da-DK" sz="1400" dirty="0" err="1" smtClean="0">
                <a:solidFill>
                  <a:schemeClr val="bg1"/>
                </a:solidFill>
              </a:rPr>
              <a:t>Valentini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S194252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531432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da-DK" dirty="0" err="1" smtClean="0"/>
              <a:t>Frequency</a:t>
            </a:r>
            <a:r>
              <a:rPr lang="da-DK" dirty="0" smtClean="0"/>
              <a:t> </a:t>
            </a:r>
            <a:r>
              <a:rPr lang="da-DK" dirty="0" err="1" smtClean="0"/>
              <a:t>representations</a:t>
            </a:r>
            <a:endParaRPr lang="da-DK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ladsholder til indhold 2"/>
              <p:cNvSpPr>
                <a:spLocks noGrp="1"/>
              </p:cNvSpPr>
              <p:nvPr>
                <p:ph idx="1"/>
              </p:nvPr>
            </p:nvSpPr>
            <p:spPr>
              <a:xfrm>
                <a:off x="683568" y="1847232"/>
                <a:ext cx="8229600" cy="4525963"/>
              </a:xfrm>
            </p:spPr>
            <p:txBody>
              <a:bodyPr>
                <a:normAutofit fontScale="55000" lnSpcReduction="200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a-DK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i="1">
                            <a:latin typeface="Cambria Math"/>
                          </a:rPr>
                          <m:t>𝑧</m:t>
                        </m:r>
                        <m:r>
                          <a:rPr lang="da-DK" i="1">
                            <a:latin typeface="Cambria Math"/>
                          </a:rPr>
                          <m:t>=</m:t>
                        </m:r>
                        <m:r>
                          <a:rPr lang="da-DK" i="1"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da-DK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da-DK" i="1">
                        <a:latin typeface="Cambria Math"/>
                      </a:rPr>
                      <m:t>𝑦</m:t>
                    </m:r>
                    <m:r>
                      <a:rPr lang="da-DK" i="1">
                        <a:latin typeface="Cambria Math"/>
                      </a:rPr>
                      <m:t> </m:t>
                    </m:r>
                  </m:oMath>
                </a14:m>
                <a:r>
                  <a:rPr lang="da-DK" dirty="0"/>
                  <a:t>, y =</a:t>
                </a:r>
                <a14:m>
                  <m:oMath xmlns:m="http://schemas.openxmlformats.org/officeDocument/2006/math">
                    <m:r>
                      <a:rPr lang="da-DK" i="1">
                        <a:latin typeface="Cambria Math"/>
                      </a:rPr>
                      <m:t>𝑣</m:t>
                    </m:r>
                    <m:r>
                      <a:rPr lang="da-DK" b="0" i="1" smtClean="0">
                        <a:latin typeface="Cambria Math"/>
                      </a:rPr>
                      <m:t>𝑧</m:t>
                    </m:r>
                    <m:r>
                      <a:rPr lang="da-DK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da-DK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da-DK" i="1">
                                <a:latin typeface="Cambria Math"/>
                              </a:rPr>
                              <m:t>𝑁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da-D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da-DK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da-DK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da-DK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da-DK" i="1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rad>
                                  <m:func>
                                    <m:funcPr>
                                      <m:ctrlPr>
                                        <a:rPr lang="da-DK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da-DK" i="0"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da-DK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a-DK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da-DK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da-DK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da-DK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e>
                                        </m:rad>
                                        <m:func>
                                          <m:funcPr>
                                            <m:ctrlPr>
                                              <a:rPr lang="da-DK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da-DK" i="0">
                                                <a:latin typeface="Cambria Math"/>
                                              </a:rPr>
                                              <m:t>sin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da-DK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da-DK" i="1">
                                                    <a:latin typeface="Cambria Math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</m:e>
                                    </m:mr>
                                    <m:mr>
                                      <m:e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da-DK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da-DK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e>
                                        </m:rad>
                                        <m:func>
                                          <m:funcPr>
                                            <m:ctrlPr>
                                              <a:rPr lang="da-DK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da-DK" i="0">
                                                <a:latin typeface="Cambria Math"/>
                                              </a:rPr>
                                              <m:t>cos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da-DK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da-DK" i="1"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  <m:r>
                                                  <a:rPr lang="da-DK" i="1">
                                                    <a:latin typeface="Cambria Math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</m:e>
                                    </m:m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1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da-DK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ad>
                                                <m:radPr>
                                                  <m:degHide m:val="on"/>
                                                  <m:ctrlPr>
                                                    <a:rPr lang="da-DK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radPr>
                                                <m:deg/>
                                                <m:e>
                                                  <m:r>
                                                    <a:rPr lang="da-DK" i="1"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e>
                                              </m:rad>
                                              <m:func>
                                                <m:funcPr>
                                                  <m:ctrlPr>
                                                    <a:rPr lang="da-DK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uncPr>
                                                <m:fNam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da-DK" i="0">
                                                      <a:latin typeface="Cambria Math"/>
                                                    </a:rPr>
                                                    <m:t>sin</m:t>
                                                  </m:r>
                                                </m:fName>
                                                <m:e>
                                                  <m:d>
                                                    <m:dPr>
                                                      <m:ctrlPr>
                                                        <a:rPr lang="da-DK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da-DK" i="1">
                                                          <a:latin typeface="Cambria Math"/>
                                                        </a:rPr>
                                                        <m:t>2</m:t>
                                                      </m:r>
                                                      <m:r>
                                                        <a:rPr lang="da-DK" i="1">
                                                          <a:latin typeface="Cambria Math"/>
                                                        </a:rPr>
                                                        <m:t>𝑡</m:t>
                                                      </m:r>
                                                    </m:e>
                                                  </m:d>
                                                </m:e>
                                              </m:func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da-DK" i="1">
                                                  <a:latin typeface="Cambria Math"/>
                                                </a:rPr>
                                                <m:t>…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m>
                                                <m:mPr>
                                                  <m:mcs>
                                                    <m:mc>
                                                      <m:mcPr>
                                                        <m:count m:val="1"/>
                                                        <m:mcJc m:val="center"/>
                                                      </m:mcPr>
                                                    </m:mc>
                                                  </m:mcs>
                                                  <m:ctrlPr>
                                                    <a:rPr lang="da-DK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mPr>
                                                <m:mr>
                                                  <m:e>
                                                    <m:rad>
                                                      <m:radPr>
                                                        <m:degHide m:val="on"/>
                                                        <m:ctrlPr>
                                                          <a:rPr lang="da-DK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radPr>
                                                      <m:deg/>
                                                      <m:e>
                                                        <m:r>
                                                          <a:rPr lang="da-DK" i="1">
                                                            <a:latin typeface="Cambria Math"/>
                                                          </a:rPr>
                                                          <m:t>2</m:t>
                                                        </m:r>
                                                      </m:e>
                                                    </m:rad>
                                                    <m:func>
                                                      <m:funcPr>
                                                        <m:ctrlPr>
                                                          <a:rPr lang="da-DK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funcPr>
                                                      <m:fName>
                                                        <m:r>
                                                          <m:rPr>
                                                            <m:sty m:val="p"/>
                                                          </m:rPr>
                                                          <a:rPr lang="da-DK" i="0">
                                                            <a:latin typeface="Cambria Math"/>
                                                          </a:rPr>
                                                          <m:t>cos</m:t>
                                                        </m:r>
                                                      </m:fName>
                                                      <m:e>
                                                        <m:d>
                                                          <m:dPr>
                                                            <m:ctrlPr>
                                                              <a:rPr lang="da-DK" i="1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dPr>
                                                          <m:e>
                                                            <m:r>
                                                              <a:rPr lang="da-DK" i="1">
                                                                <a:latin typeface="Cambria Math"/>
                                                              </a:rPr>
                                                              <m:t>𝐾𝑡</m:t>
                                                            </m:r>
                                                          </m:e>
                                                        </m:d>
                                                      </m:e>
                                                    </m:func>
                                                  </m:e>
                                                </m:mr>
                                                <m:mr>
                                                  <m:e>
                                                    <m:rad>
                                                      <m:radPr>
                                                        <m:degHide m:val="on"/>
                                                        <m:ctrlPr>
                                                          <a:rPr lang="da-DK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radPr>
                                                      <m:deg/>
                                                      <m:e>
                                                        <m:r>
                                                          <a:rPr lang="da-DK" i="1">
                                                            <a:latin typeface="Cambria Math"/>
                                                          </a:rPr>
                                                          <m:t>2</m:t>
                                                        </m:r>
                                                      </m:e>
                                                    </m:rad>
                                                    <m:func>
                                                      <m:funcPr>
                                                        <m:ctrlPr>
                                                          <a:rPr lang="da-DK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funcPr>
                                                      <m:fName>
                                                        <m:r>
                                                          <m:rPr>
                                                            <m:sty m:val="p"/>
                                                          </m:rPr>
                                                          <a:rPr lang="da-DK" i="0">
                                                            <a:latin typeface="Cambria Math"/>
                                                          </a:rPr>
                                                          <m:t>sin</m:t>
                                                        </m:r>
                                                      </m:fName>
                                                      <m:e>
                                                        <m:d>
                                                          <m:dPr>
                                                            <m:ctrlPr>
                                                              <a:rPr lang="da-DK" i="1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dPr>
                                                          <m:e>
                                                            <m:r>
                                                              <a:rPr lang="da-DK" i="1">
                                                                <a:latin typeface="Cambria Math"/>
                                                              </a:rPr>
                                                              <m:t>𝐾𝑡</m:t>
                                                            </m:r>
                                                          </m:e>
                                                        </m:d>
                                                      </m:e>
                                                    </m:func>
                                                  </m:e>
                                                </m:mr>
                                              </m:m>
                                            </m:e>
                                          </m:mr>
                                        </m:m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da-DK" b="0" i="1" smtClean="0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a-DK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da-DK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da-DK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da-DK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da-DK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da-DK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da-DK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a-DK" b="0" i="1" smtClean="0">
                                            <a:latin typeface="Cambria Math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da-DK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da-DK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a-DK" b="0" i="1" smtClean="0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da-DK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da-DK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da-DK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a-DK" b="0" i="1" smtClean="0">
                                                  <a:latin typeface="Cambria Math"/>
                                                </a:rPr>
                                                <m:t>𝑏</m:t>
                                              </m:r>
                                            </m:e>
                                            <m:sub>
                                              <m:r>
                                                <a:rPr lang="da-DK" b="0" i="1" smtClean="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da-DK" i="1">
                                              <a:latin typeface="Cambria Math"/>
                                            </a:rPr>
                                            <m:t>…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da-DK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da-DK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da-DK" b="0" i="1" smtClean="0">
                                                        <a:latin typeface="Cambria Math"/>
                                                      </a:rPr>
                                                      <m:t>𝑎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da-DK" b="0" i="1" smtClean="0">
                                                        <a:latin typeface="Cambria Math"/>
                                                      </a:rPr>
                                                      <m:t>𝐾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da-DK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da-DK" b="0" i="1" smtClean="0">
                                                        <a:latin typeface="Cambria Math"/>
                                                      </a:rPr>
                                                      <m:t>𝑏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da-DK" b="0" i="1" smtClean="0">
                                                        <a:latin typeface="Cambria Math"/>
                                                      </a:rPr>
                                                      <m:t>𝐾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,</a:t>
                </a:r>
                <a:r>
                  <a:rPr lang="da-DK" dirty="0"/>
                  <a:t> </a:t>
                </a:r>
                <a:endParaRPr lang="da-DK" b="0" dirty="0" smtClean="0"/>
              </a:p>
              <a:p>
                <a:pPr marL="0" indent="0">
                  <a:buNone/>
                </a:pPr>
                <a:endParaRPr lang="da-DK" b="0" dirty="0" smtClean="0"/>
              </a:p>
              <a:p>
                <a:pPr marL="0" indent="0">
                  <a:buNone/>
                </a:pPr>
                <a:r>
                  <a:rPr lang="da-DK" b="0" dirty="0" smtClean="0"/>
                  <a:t> </a:t>
                </a:r>
                <a14:m>
                  <m:oMath xmlns:m="http://schemas.openxmlformats.org/officeDocument/2006/math">
                    <m:r>
                      <a:rPr lang="da-DK" b="0" i="1" smtClean="0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da-DK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da-DK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da-DK" i="1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a-DK" i="1">
                            <a:latin typeface="Cambria Math"/>
                          </a:rPr>
                          <m:t>𝑘</m:t>
                        </m:r>
                        <m:r>
                          <a:rPr lang="da-DK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da-DK" i="1">
                            <a:latin typeface="Cambria Math"/>
                          </a:rPr>
                          <m:t>𝐾</m:t>
                        </m:r>
                      </m:sup>
                      <m:e>
                        <m:d>
                          <m:dPr>
                            <m:ctrlPr>
                              <a:rPr lang="da-D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a-DK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a-DK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da-DK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da-DK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da-DK">
                                    <a:latin typeface="Cambria Math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da-DK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a-DK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da-DK" i="1"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  <m:f>
                                      <m:fPr>
                                        <m:ctrlPr>
                                          <a:rPr lang="da-DK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da-DK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num>
                                      <m:den>
                                        <m:r>
                                          <a:rPr lang="da-DK" i="1">
                                            <a:latin typeface="Cambria Math"/>
                                          </a:rPr>
                                          <m:t>𝑁</m:t>
                                        </m:r>
                                      </m:den>
                                    </m:f>
                                    <m:r>
                                      <a:rPr lang="da-DK" i="1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da-DK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da-DK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a-DK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da-DK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da-DK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da-DK" b="0" i="0" smtClean="0">
                                    <a:latin typeface="Cambria Math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da-DK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a-DK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da-DK" i="1"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  <m:f>
                                      <m:fPr>
                                        <m:ctrlPr>
                                          <a:rPr lang="da-DK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da-DK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num>
                                      <m:den>
                                        <m:r>
                                          <a:rPr lang="da-DK" i="1">
                                            <a:latin typeface="Cambria Math"/>
                                          </a:rPr>
                                          <m:t>𝑁</m:t>
                                        </m:r>
                                      </m:den>
                                    </m:f>
                                    <m:r>
                                      <a:rPr lang="da-DK" i="1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nary>
                  </m:oMath>
                </a14:m>
                <a:endParaRPr lang="da-DK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a-DK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da-DK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da-DK" i="1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a-DK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a-DK" i="1">
                              <a:latin typeface="Cambria Math"/>
                            </a:rPr>
                            <m:t>𝑘</m:t>
                          </m:r>
                          <m:r>
                            <a:rPr lang="da-DK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da-DK" i="1">
                              <a:latin typeface="Cambria Math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da-DK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a-DK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a-DK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func>
                            <m:funcPr>
                              <m:ctrlPr>
                                <a:rPr lang="da-DK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a-DK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da-DK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a-DK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da-DK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  <m:f>
                                    <m:fPr>
                                      <m:ctrlPr>
                                        <a:rPr lang="da-DK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a-DK" i="1">
                                          <a:latin typeface="Cambria Math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da-DK" i="1">
                                          <a:latin typeface="Cambria Math"/>
                                        </a:rPr>
                                        <m:t>𝑁</m:t>
                                      </m:r>
                                    </m:den>
                                  </m:f>
                                  <m:r>
                                    <a:rPr lang="da-DK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da-DK" b="0" i="1" smtClean="0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da-DK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a-DK" b="0" i="1" smtClean="0">
                                          <a:latin typeface="Cambria Math"/>
                                          <a:ea typeface="Cambria Math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da-DK" b="0" i="1" smtClean="0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nary>
                      <m:r>
                        <a:rPr lang="da-DK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da-DK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da-DK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da-DK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a-DK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da-DK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a-DK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da-DK" i="1">
                                  <a:latin typeface="Cambria Math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da-DK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da-DK" i="1"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da-DK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a-DK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da-DK" i="1">
                                  <a:latin typeface="Cambria Math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da-DK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m:rPr>
                          <m:nor/>
                        </m:rPr>
                        <a:rPr lang="da-DK" dirty="0"/>
                        <m:t>, </m:t>
                      </m:r>
                      <m:r>
                        <m:rPr>
                          <m:nor/>
                        </m:rPr>
                        <a:rPr lang="da-DK" dirty="0"/>
                        <m:t>tan</m:t>
                      </m:r>
                      <m:r>
                        <m:rPr>
                          <m:nor/>
                        </m:rPr>
                        <a:rPr lang="da-DK" dirty="0"/>
                        <m:t>(</m:t>
                      </m:r>
                      <m:sSub>
                        <m:sSubPr>
                          <m:ctrlPr>
                            <a:rPr lang="da-DK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a-DK" i="1">
                              <a:latin typeface="Cambria Math"/>
                              <a:ea typeface="Cambria Math"/>
                            </a:rPr>
                            <m:t>𝜙</m:t>
                          </m:r>
                        </m:e>
                        <m:sub>
                          <m:r>
                            <a:rPr lang="da-DK" i="1"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  <m:r>
                        <a:rPr lang="da-DK" i="1">
                          <a:latin typeface="Cambria Math"/>
                          <a:ea typeface="Cambria Math"/>
                        </a:rPr>
                        <m:t>)=</m:t>
                      </m:r>
                      <m:f>
                        <m:fPr>
                          <m:ctrlPr>
                            <a:rPr lang="da-DK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a-DK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a-DK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da-DK" i="1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a-DK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a-DK" i="1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da-DK" i="1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da-DK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is amplitude spectrum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da-DK" i="1">
                            <a:latin typeface="Cambria Math"/>
                            <a:ea typeface="Cambria Math"/>
                          </a:rPr>
                          <m:t>𝜙</m:t>
                        </m:r>
                      </m:e>
                      <m:sub>
                        <m:r>
                          <a:rPr lang="da-DK" i="1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is </a:t>
                </a:r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 smtClean="0"/>
                  <a:t>phase </a:t>
                </a:r>
                <a:r>
                  <a:rPr lang="en-US" dirty="0" smtClean="0"/>
                  <a:t>spectrum,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dirty="0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da-DK" b="0" i="1" dirty="0" smtClean="0">
                            <a:latin typeface="Cambria Math"/>
                          </a:rPr>
                          <m:t>𝑎𝑛𝑎𝑙𝑦𝑠𝑖𝑠</m:t>
                        </m:r>
                      </m:sub>
                    </m:sSub>
                    <m:d>
                      <m:dPr>
                        <m:ctrlPr>
                          <a:rPr lang="da-DK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b="0" i="1" dirty="0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da-DK" b="0" i="1" dirty="0" smtClean="0">
                        <a:latin typeface="Cambria Math"/>
                      </a:rPr>
                      <m:t>=</m:t>
                    </m:r>
                    <m:r>
                      <a:rPr lang="da-DK" b="0" i="1" dirty="0" smtClean="0">
                        <a:latin typeface="Cambria Math"/>
                      </a:rPr>
                      <m:t>𝑘</m:t>
                    </m:r>
                    <m:f>
                      <m:fPr>
                        <m:ctrlPr>
                          <a:rPr lang="da-DK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a-DK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b="0" i="1" dirty="0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da-DK" b="0" i="1" dirty="0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da-DK" b="0" i="1" dirty="0" smtClean="0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da-DK" dirty="0"/>
              </a:p>
            </p:txBody>
          </p:sp>
        </mc:Choice>
        <mc:Fallback>
          <p:sp>
            <p:nvSpPr>
              <p:cNvPr id="3" name="Pladsholder til ind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568" y="1847232"/>
                <a:ext cx="8229600" cy="4525963"/>
              </a:xfrm>
              <a:blipFill rotWithShape="0">
                <a:blip r:embed="rId2"/>
                <a:stretch>
                  <a:fillRect t="-6469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496" y="929494"/>
            <a:ext cx="2736304" cy="299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1444134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z =  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890" y="764704"/>
            <a:ext cx="475872" cy="205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18443" y="945860"/>
            <a:ext cx="440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Measures </a:t>
            </a:r>
            <a:r>
              <a:rPr lang="da-DK" dirty="0" err="1" smtClean="0"/>
              <a:t>similarity</a:t>
            </a:r>
            <a:r>
              <a:rPr lang="da-DK" dirty="0" smtClean="0"/>
              <a:t> </a:t>
            </a:r>
            <a:r>
              <a:rPr lang="da-DK" dirty="0" err="1" smtClean="0"/>
              <a:t>between</a:t>
            </a:r>
            <a:r>
              <a:rPr lang="da-DK" dirty="0" smtClean="0"/>
              <a:t> y and </a:t>
            </a:r>
            <a:r>
              <a:rPr lang="da-DK" dirty="0" err="1" smtClean="0"/>
              <a:t>harmonic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basis </a:t>
            </a:r>
            <a:r>
              <a:rPr lang="da-DK" dirty="0" err="1" smtClean="0"/>
              <a:t>functions</a:t>
            </a:r>
            <a:r>
              <a:rPr lang="da-DK" dirty="0" smtClean="0"/>
              <a:t> </a:t>
            </a:r>
            <a:endParaRPr lang="en-GB" dirty="0"/>
          </a:p>
        </p:txBody>
      </p:sp>
      <p:pic>
        <p:nvPicPr>
          <p:cNvPr id="10" name="Picture 6" descr="DTU Design Guid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16089"/>
            <a:ext cx="596281" cy="8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413" y="5869820"/>
            <a:ext cx="1298639" cy="824082"/>
          </a:xfrm>
          <a:prstGeom prst="rect">
            <a:avLst/>
          </a:prstGeom>
        </p:spPr>
      </p:pic>
      <p:sp>
        <p:nvSpPr>
          <p:cNvPr id="12" name="Tekstboks 11"/>
          <p:cNvSpPr txBox="1"/>
          <p:nvPr/>
        </p:nvSpPr>
        <p:spPr>
          <a:xfrm>
            <a:off x="7772400" y="5942434"/>
            <a:ext cx="1067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   </a:t>
            </a:r>
            <a:r>
              <a:rPr lang="da-DK" sz="1400" dirty="0" smtClean="0">
                <a:solidFill>
                  <a:schemeClr val="bg1"/>
                </a:solidFill>
              </a:rPr>
              <a:t>02462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Alexander</a:t>
            </a:r>
          </a:p>
          <a:p>
            <a:pPr>
              <a:lnSpc>
                <a:spcPct val="75000"/>
              </a:lnSpc>
            </a:pPr>
            <a:r>
              <a:rPr lang="da-DK" sz="1400" dirty="0" err="1" smtClean="0">
                <a:solidFill>
                  <a:schemeClr val="bg1"/>
                </a:solidFill>
              </a:rPr>
              <a:t>Valentini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S194252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400791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b="1" dirty="0"/>
              <a:t>Audio and </a:t>
            </a:r>
            <a:r>
              <a:rPr lang="da-DK" b="1" dirty="0" err="1"/>
              <a:t>filtering</a:t>
            </a:r>
            <a:r>
              <a:rPr lang="da-DK" b="1" dirty="0"/>
              <a:t> (week7)</a:t>
            </a:r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467544" y="3886200"/>
            <a:ext cx="8208912" cy="1752600"/>
          </a:xfrm>
        </p:spPr>
        <p:txBody>
          <a:bodyPr>
            <a:normAutofit fontScale="92500"/>
          </a:bodyPr>
          <a:lstStyle/>
          <a:p>
            <a:r>
              <a:rPr lang="en-US" dirty="0"/>
              <a:t>- Audio as signal (vector representations for audio)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- Spectrograms</a:t>
            </a:r>
            <a:br>
              <a:rPr lang="en-US" dirty="0"/>
            </a:br>
            <a:r>
              <a:rPr lang="en-US" dirty="0"/>
              <a:t>- Filtering in the time and frequency </a:t>
            </a:r>
            <a:r>
              <a:rPr lang="en-US" dirty="0" smtClean="0"/>
              <a:t>domain</a:t>
            </a:r>
            <a:endParaRPr lang="da-DK" dirty="0"/>
          </a:p>
        </p:txBody>
      </p:sp>
      <p:pic>
        <p:nvPicPr>
          <p:cNvPr id="4" name="Picture 6" descr="DTU Design Gui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16089"/>
            <a:ext cx="596281" cy="8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413" y="5869820"/>
            <a:ext cx="1298639" cy="824082"/>
          </a:xfrm>
          <a:prstGeom prst="rect">
            <a:avLst/>
          </a:prstGeom>
        </p:spPr>
      </p:pic>
      <p:sp>
        <p:nvSpPr>
          <p:cNvPr id="6" name="Tekstboks 11"/>
          <p:cNvSpPr txBox="1"/>
          <p:nvPr/>
        </p:nvSpPr>
        <p:spPr>
          <a:xfrm>
            <a:off x="7772400" y="5942434"/>
            <a:ext cx="1067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   </a:t>
            </a:r>
            <a:r>
              <a:rPr lang="da-DK" sz="1400" dirty="0" smtClean="0">
                <a:solidFill>
                  <a:schemeClr val="bg1"/>
                </a:solidFill>
              </a:rPr>
              <a:t>02462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Alexander</a:t>
            </a:r>
          </a:p>
          <a:p>
            <a:pPr>
              <a:lnSpc>
                <a:spcPct val="75000"/>
              </a:lnSpc>
            </a:pPr>
            <a:r>
              <a:rPr lang="da-DK" sz="1400" dirty="0" err="1" smtClean="0">
                <a:solidFill>
                  <a:schemeClr val="bg1"/>
                </a:solidFill>
              </a:rPr>
              <a:t>Valentini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S194252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859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Classification</a:t>
            </a:r>
            <a:r>
              <a:rPr lang="da-DK" dirty="0"/>
              <a:t> </a:t>
            </a:r>
            <a:r>
              <a:rPr lang="da-DK" dirty="0" err="1"/>
              <a:t>using</a:t>
            </a:r>
            <a:r>
              <a:rPr lang="da-DK" dirty="0"/>
              <a:t> Naive </a:t>
            </a:r>
            <a:r>
              <a:rPr lang="da-DK" dirty="0" err="1"/>
              <a:t>Bayes</a:t>
            </a:r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600200"/>
                <a:ext cx="8712968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 smtClean="0"/>
                  <a:t>Classification with D pixels: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2400" i="1">
                          <a:latin typeface="Cambria Math"/>
                        </a:rPr>
                        <m:t>𝑃</m:t>
                      </m:r>
                      <m:r>
                        <a:rPr lang="da-DK" sz="2400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da-DK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sz="2400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da-DK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a-DK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a-DK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da-DK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a-DK" sz="2400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da-DK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sz="2400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da-DK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da-DK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a-DK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da-DK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da-DK" sz="2400" i="1">
                          <a:latin typeface="Cambria Math"/>
                        </a:rPr>
                        <m:t>,…,</m:t>
                      </m:r>
                      <m:sSub>
                        <m:sSubPr>
                          <m:ctrlPr>
                            <a:rPr lang="da-DK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sz="2400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da-DK" sz="2400" i="1">
                              <a:latin typeface="Cambria Math"/>
                            </a:rPr>
                            <m:t>𝐷</m:t>
                          </m:r>
                        </m:sub>
                      </m:sSub>
                      <m:r>
                        <a:rPr lang="da-DK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a-DK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da-DK" sz="2400" i="1">
                              <a:latin typeface="Cambria Math"/>
                            </a:rPr>
                            <m:t>𝐷</m:t>
                          </m:r>
                        </m:sub>
                      </m:sSub>
                      <m:d>
                        <m:dPr>
                          <m:begChr m:val="|"/>
                          <m:ctrlPr>
                            <a:rPr lang="da-DK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sz="2400" i="1">
                              <a:latin typeface="Cambria Math"/>
                            </a:rPr>
                            <m:t>𝑌</m:t>
                          </m:r>
                          <m:r>
                            <a:rPr lang="da-DK" sz="2400" i="1">
                              <a:latin typeface="Cambria Math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da-DK" sz="2400" dirty="0"/>
              </a:p>
              <a:p>
                <a:pPr marL="0" indent="0">
                  <a:buNone/>
                </a:pPr>
                <a:r>
                  <a:rPr lang="en-GB" dirty="0"/>
                  <a:t>Assuming all pixels statistically </a:t>
                </a:r>
                <a:r>
                  <a:rPr lang="en-GB" dirty="0" smtClean="0"/>
                  <a:t>independent (Naïve):</a:t>
                </a: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2400" i="1">
                          <a:latin typeface="Cambria Math"/>
                        </a:rPr>
                        <m:t>𝑃</m:t>
                      </m:r>
                      <m:r>
                        <a:rPr lang="da-DK" sz="2400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da-DK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sz="2400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da-DK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a-DK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a-DK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da-DK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a-DK" sz="2400" i="1">
                          <a:latin typeface="Cambria Math"/>
                        </a:rPr>
                        <m:t>, …,</m:t>
                      </m:r>
                      <m:sSub>
                        <m:sSubPr>
                          <m:ctrlPr>
                            <a:rPr lang="da-DK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sz="2400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da-DK" sz="2400" i="1">
                              <a:latin typeface="Cambria Math"/>
                            </a:rPr>
                            <m:t>𝐷</m:t>
                          </m:r>
                        </m:sub>
                      </m:sSub>
                      <m:r>
                        <a:rPr lang="da-DK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a-DK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da-DK" sz="2400" i="1">
                              <a:latin typeface="Cambria Math"/>
                            </a:rPr>
                            <m:t>𝐷</m:t>
                          </m:r>
                        </m:sub>
                      </m:sSub>
                      <m:d>
                        <m:dPr>
                          <m:begChr m:val="|"/>
                          <m:ctrlPr>
                            <a:rPr lang="da-DK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sz="2400" i="1">
                              <a:latin typeface="Cambria Math"/>
                            </a:rPr>
                            <m:t>𝑌</m:t>
                          </m:r>
                          <m:r>
                            <a:rPr lang="da-DK" sz="2400" i="1">
                              <a:latin typeface="Cambria Math"/>
                            </a:rPr>
                            <m:t>=1</m:t>
                          </m:r>
                        </m:e>
                      </m:d>
                      <m:r>
                        <a:rPr lang="da-DK" sz="2400" i="1">
                          <a:latin typeface="Cambria Math"/>
                          <a:ea typeface="Cambria Math"/>
                        </a:rPr>
                        <m:t>≈</m:t>
                      </m:r>
                      <m:nary>
                        <m:naryPr>
                          <m:chr m:val="∏"/>
                          <m:limLoc m:val="subSup"/>
                          <m:ctrlPr>
                            <a:rPr lang="da-DK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da-DK" sz="2400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da-DK" sz="2400" i="1"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da-DK" sz="2400" i="1">
                              <a:latin typeface="Cambria Math"/>
                              <a:ea typeface="Cambria Math"/>
                            </a:rPr>
                            <m:t>𝐷</m:t>
                          </m:r>
                        </m:sup>
                        <m:e>
                          <m:r>
                            <a:rPr lang="da-DK" sz="2400" i="1">
                              <a:latin typeface="Cambria Math"/>
                              <a:ea typeface="Cambria Math"/>
                            </a:rPr>
                            <m:t>𝑃</m:t>
                          </m:r>
                          <m:r>
                            <a:rPr lang="da-DK" sz="2400" i="1"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da-DK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a-DK" sz="2400" i="1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da-DK" sz="24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da-DK" sz="2400" i="1">
                              <a:latin typeface="Cambria Math"/>
                              <a:ea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da-DK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a-DK" sz="24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a-DK" sz="24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da-DK" sz="2400" i="1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da-DK" sz="2400" i="1">
                              <a:latin typeface="Cambria Math"/>
                              <a:ea typeface="Cambria Math"/>
                            </a:rPr>
                            <m:t>𝑌</m:t>
                          </m:r>
                          <m:r>
                            <a:rPr lang="da-DK" sz="2400" i="1">
                              <a:latin typeface="Cambria Math"/>
                              <a:ea typeface="Cambria Math"/>
                            </a:rPr>
                            <m:t>=1)</m:t>
                          </m:r>
                        </m:e>
                      </m:nary>
                    </m:oMath>
                  </m:oMathPara>
                </a14:m>
                <a:endParaRPr lang="da-DK" sz="2400" dirty="0" smtClean="0"/>
              </a:p>
              <a:p>
                <a:pPr marL="0" indent="0">
                  <a:buNone/>
                </a:pPr>
                <a:r>
                  <a:rPr lang="da-DK" sz="2400" dirty="0" smtClean="0"/>
                  <a:t>Bays </a:t>
                </a:r>
                <a:r>
                  <a:rPr lang="da-DK" sz="2400" dirty="0" err="1" smtClean="0"/>
                  <a:t>theorem</a:t>
                </a:r>
                <a:r>
                  <a:rPr lang="da-DK" sz="2400" dirty="0" smtClean="0"/>
                  <a:t> </a:t>
                </a:r>
                <a:r>
                  <a:rPr lang="da-DK" sz="2400" dirty="0" err="1" smtClean="0"/>
                  <a:t>becomes</a:t>
                </a:r>
                <a:r>
                  <a:rPr lang="da-DK" sz="2400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2400" i="1">
                          <a:latin typeface="Cambria Math"/>
                        </a:rPr>
                        <m:t>𝑃</m:t>
                      </m:r>
                      <m:r>
                        <a:rPr lang="da-DK" sz="2400" i="1">
                          <a:latin typeface="Cambria Math"/>
                        </a:rPr>
                        <m:t>(</m:t>
                      </m:r>
                      <m:r>
                        <a:rPr lang="da-DK" sz="2400" b="0" i="1" smtClean="0">
                          <a:latin typeface="Cambria Math"/>
                        </a:rPr>
                        <m:t>𝑌</m:t>
                      </m:r>
                      <m:r>
                        <a:rPr lang="da-DK" sz="2400" b="0" i="1" smtClean="0">
                          <a:latin typeface="Cambria Math"/>
                        </a:rPr>
                        <m:t>=1|</m:t>
                      </m:r>
                      <m:sSub>
                        <m:sSubPr>
                          <m:ctrlPr>
                            <a:rPr lang="da-DK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sz="2400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da-DK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a-DK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a-DK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da-DK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a-DK" sz="2400" i="1">
                          <a:latin typeface="Cambria Math"/>
                        </a:rPr>
                        <m:t>, …,</m:t>
                      </m:r>
                      <m:sSub>
                        <m:sSubPr>
                          <m:ctrlPr>
                            <a:rPr lang="da-DK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sz="2400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da-DK" sz="2400" i="1">
                              <a:latin typeface="Cambria Math"/>
                            </a:rPr>
                            <m:t>𝐷</m:t>
                          </m:r>
                        </m:sub>
                      </m:sSub>
                      <m:r>
                        <a:rPr lang="da-DK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a-DK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da-DK" sz="2400" i="1">
                              <a:latin typeface="Cambria Math"/>
                            </a:rPr>
                            <m:t>𝐷</m:t>
                          </m:r>
                        </m:sub>
                      </m:sSub>
                      <m:r>
                        <a:rPr lang="da-DK" sz="2400" b="0" i="1" smtClean="0">
                          <a:latin typeface="Cambria Math"/>
                        </a:rPr>
                        <m:t>)</m:t>
                      </m:r>
                      <m:r>
                        <a:rPr lang="da-DK" sz="2400" i="1"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da-DK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∏"/>
                              <m:limLoc m:val="subSup"/>
                              <m:ctrlPr>
                                <a:rPr lang="da-DK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da-DK" sz="24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da-DK" sz="2400" i="1">
                                  <a:latin typeface="Cambria Math"/>
                                  <a:ea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a-DK" sz="2400" i="1">
                                  <a:latin typeface="Cambria Math"/>
                                  <a:ea typeface="Cambria Math"/>
                                </a:rPr>
                                <m:t>𝐷</m:t>
                              </m:r>
                            </m:sup>
                            <m:e>
                              <m:r>
                                <a:rPr lang="da-DK" sz="2400" i="1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da-DK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a-DK" sz="2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a-DK" sz="2400" i="1">
                                          <a:latin typeface="Cambria Math"/>
                                          <a:ea typeface="Cambria Math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da-DK" sz="2400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a-DK" sz="2400" i="1">
                                      <a:latin typeface="Cambria Math"/>
                                      <a:ea typeface="Cambria Math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da-DK" sz="2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a-DK" sz="24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a-DK" sz="2400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da-DK" sz="2400" i="1">
                                      <a:latin typeface="Cambria Math"/>
                                      <a:ea typeface="Cambria Math"/>
                                    </a:rPr>
                                    <m:t>𝑌</m:t>
                                  </m:r>
                                  <m:r>
                                    <a:rPr lang="da-DK" sz="2400" i="1">
                                      <a:latin typeface="Cambria Math"/>
                                      <a:ea typeface="Cambria Math"/>
                                    </a:rPr>
                                    <m:t>=1</m:t>
                                  </m:r>
                                </m:e>
                              </m:d>
                            </m:e>
                          </m:nary>
                          <m:r>
                            <a:rPr lang="da-DK" sz="2400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  <m:r>
                            <a:rPr lang="da-DK" sz="24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da-DK" sz="2400" b="0" i="1" smtClean="0">
                              <a:latin typeface="Cambria Math"/>
                              <a:ea typeface="Cambria Math"/>
                            </a:rPr>
                            <m:t>𝑌</m:t>
                          </m:r>
                          <m:r>
                            <a:rPr lang="da-DK" sz="2400" b="0" i="1" smtClean="0">
                              <a:latin typeface="Cambria Math"/>
                              <a:ea typeface="Cambria Math"/>
                            </a:rPr>
                            <m:t>=1)</m:t>
                          </m:r>
                        </m:num>
                        <m:den>
                          <m:r>
                            <a:rPr lang="da-DK" sz="2400" i="1">
                              <a:latin typeface="Cambria Math"/>
                            </a:rPr>
                            <m:t>𝑃</m:t>
                          </m:r>
                          <m:r>
                            <a:rPr lang="da-DK" sz="240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da-DK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a-DK" sz="24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da-DK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a-DK" sz="2400" i="1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da-DK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a-DK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a-DK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a-DK" sz="2400" i="1">
                              <a:latin typeface="Cambria Math"/>
                            </a:rPr>
                            <m:t>, …,</m:t>
                          </m:r>
                          <m:sSub>
                            <m:sSubPr>
                              <m:ctrlPr>
                                <a:rPr lang="da-DK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a-DK" sz="2400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da-DK" sz="2400" i="1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  <m:r>
                            <a:rPr lang="da-DK" sz="2400" i="1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da-DK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a-DK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a-DK" sz="2400" i="1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  <m:r>
                            <a:rPr lang="da-DK" sz="2400" i="1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da-DK" sz="2400" dirty="0"/>
              </a:p>
            </p:txBody>
          </p:sp>
        </mc:Choice>
        <mc:Fallback xmlns="">
          <p:sp>
            <p:nvSpPr>
              <p:cNvPr id="3" name="Pladsholder til ind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600200"/>
                <a:ext cx="8712968" cy="4525963"/>
              </a:xfrm>
              <a:blipFill rotWithShape="1">
                <a:blip r:embed="rId2"/>
                <a:stretch>
                  <a:fillRect l="-1748" t="-1752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6" descr="DTU Design Gui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16089"/>
            <a:ext cx="596281" cy="8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413" y="5869820"/>
            <a:ext cx="1298639" cy="824082"/>
          </a:xfrm>
          <a:prstGeom prst="rect">
            <a:avLst/>
          </a:prstGeom>
        </p:spPr>
      </p:pic>
      <p:sp>
        <p:nvSpPr>
          <p:cNvPr id="6" name="Tekstboks 11"/>
          <p:cNvSpPr txBox="1"/>
          <p:nvPr/>
        </p:nvSpPr>
        <p:spPr>
          <a:xfrm>
            <a:off x="7772400" y="5942434"/>
            <a:ext cx="1067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   </a:t>
            </a:r>
            <a:r>
              <a:rPr lang="da-DK" sz="1400" dirty="0" smtClean="0">
                <a:solidFill>
                  <a:schemeClr val="bg1"/>
                </a:solidFill>
              </a:rPr>
              <a:t>02462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Alexander</a:t>
            </a:r>
          </a:p>
          <a:p>
            <a:pPr>
              <a:lnSpc>
                <a:spcPct val="75000"/>
              </a:lnSpc>
            </a:pPr>
            <a:r>
              <a:rPr lang="da-DK" sz="1400" dirty="0" err="1" smtClean="0">
                <a:solidFill>
                  <a:schemeClr val="bg1"/>
                </a:solidFill>
              </a:rPr>
              <a:t>Valentini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S194252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008723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Audio signal as </a:t>
            </a:r>
            <a:r>
              <a:rPr lang="da-DK" dirty="0" err="1" smtClean="0"/>
              <a:t>vector</a:t>
            </a:r>
            <a:r>
              <a:rPr lang="da-DK" dirty="0" smtClean="0"/>
              <a:t> </a:t>
            </a:r>
            <a:r>
              <a:rPr lang="da-DK" dirty="0" err="1" smtClean="0"/>
              <a:t>representation</a:t>
            </a:r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492941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a-DK" dirty="0" smtClean="0"/>
                  <a:t>Air pressure – amplitude over time</a:t>
                </a:r>
                <a:br>
                  <a:rPr lang="da-DK" dirty="0" smtClean="0"/>
                </a:br>
                <a:r>
                  <a:rPr lang="da-DK" dirty="0" err="1" smtClean="0"/>
                  <a:t>Discrete</a:t>
                </a:r>
                <a:r>
                  <a:rPr lang="da-DK" dirty="0" smtClean="0"/>
                  <a:t> signal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da-DK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da-DK" b="0" i="1" smtClean="0">
                        <a:latin typeface="Cambria Math"/>
                      </a:rPr>
                      <m:t>(</m:t>
                    </m:r>
                    <m:r>
                      <a:rPr lang="da-DK" b="0" i="1" smtClean="0">
                        <a:latin typeface="Cambria Math"/>
                      </a:rPr>
                      <m:t>𝑛</m:t>
                    </m:r>
                    <m:r>
                      <a:rPr lang="da-DK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da-DK" dirty="0" smtClean="0"/>
                  <a:t> from </a:t>
                </a:r>
                <a:r>
                  <a:rPr lang="da-DK" dirty="0" err="1" smtClean="0"/>
                  <a:t>continuous</a:t>
                </a:r>
                <a:r>
                  <a:rPr lang="da-DK" dirty="0" smtClean="0"/>
                  <a:t> signal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da-DK" b="0" i="1" smtClean="0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da-DK" b="0" i="1" smtClean="0">
                        <a:latin typeface="Cambria Math"/>
                      </a:rPr>
                      <m:t>(</m:t>
                    </m:r>
                    <m:r>
                      <a:rPr lang="da-DK" b="0" i="1" smtClean="0">
                        <a:latin typeface="Cambria Math"/>
                      </a:rPr>
                      <m:t>𝑡</m:t>
                    </m:r>
                    <m:r>
                      <a:rPr lang="da-DK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da-DK" dirty="0" smtClean="0"/>
                  <a:t>: from time domain to </a:t>
                </a:r>
                <a:r>
                  <a:rPr lang="da-DK" dirty="0" err="1" smtClean="0"/>
                  <a:t>discrete</a:t>
                </a:r>
                <a:r>
                  <a:rPr lang="da-DK" dirty="0" smtClean="0"/>
                  <a:t> interval: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da-DK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da-DK" b="0" i="1" smtClean="0">
                        <a:latin typeface="Cambria Math"/>
                        <a:ea typeface="Cambria Math"/>
                      </a:rPr>
                      <m:t>⟶</m:t>
                    </m:r>
                    <m:sSub>
                      <m:sSub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da-DK" b="0" i="1" smtClean="0">
                            <a:latin typeface="Cambria Math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da-DK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da-DK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da-DK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da-DK" b="0" i="1" smtClean="0">
                            <a:latin typeface="Cambria Math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a-DK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a-DK" b="0" i="1" smtClean="0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sSub>
                              <m:sSubPr>
                                <m:ctrlP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a-DK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a-DK" b="0" i="1" smtClean="0">
                                    <a:latin typeface="Cambria Math"/>
                                  </a:rPr>
                                  <m:t>𝑠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da-DK" dirty="0" smtClean="0"/>
                  <a:t>,</a:t>
                </a:r>
                <a:r>
                  <a:rPr lang="da-DK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da-DK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da-DK" dirty="0" smtClean="0"/>
                  <a:t>=</a:t>
                </a:r>
                <a:r>
                  <a:rPr lang="da-DK" dirty="0" err="1" smtClean="0"/>
                  <a:t>samp.freq</a:t>
                </a:r>
                <a:r>
                  <a:rPr lang="da-DK" dirty="0" smtClean="0"/>
                  <a:t>.</a:t>
                </a:r>
              </a:p>
              <a:p>
                <a:pPr marL="0" indent="0">
                  <a:buNone/>
                </a:pPr>
                <a:r>
                  <a:rPr lang="da-DK" dirty="0" smtClean="0"/>
                  <a:t>Low </a:t>
                </a:r>
                <a:r>
                  <a:rPr lang="da-DK" dirty="0" err="1" smtClean="0"/>
                  <a:t>samp.freq</a:t>
                </a:r>
                <a:r>
                  <a:rPr lang="da-DK" dirty="0" smtClean="0"/>
                  <a:t>. </a:t>
                </a:r>
                <a:r>
                  <a:rPr lang="da-DK" dirty="0" err="1" smtClean="0"/>
                  <a:t>can</a:t>
                </a:r>
                <a:r>
                  <a:rPr lang="da-DK" dirty="0" smtClean="0"/>
                  <a:t> </a:t>
                </a:r>
                <a:r>
                  <a:rPr lang="da-DK" dirty="0" err="1" smtClean="0"/>
                  <a:t>cause</a:t>
                </a:r>
                <a:r>
                  <a:rPr lang="da-DK" dirty="0" smtClean="0"/>
                  <a:t> </a:t>
                </a:r>
                <a:r>
                  <a:rPr lang="da-DK" dirty="0" err="1" smtClean="0"/>
                  <a:t>aliasing</a:t>
                </a:r>
                <a:endParaRPr lang="da-DK" dirty="0" smtClean="0"/>
              </a:p>
            </p:txBody>
          </p:sp>
        </mc:Choice>
        <mc:Fallback xmlns="">
          <p:sp>
            <p:nvSpPr>
              <p:cNvPr id="3" name="Pladsholder til ind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4929411"/>
              </a:xfrm>
              <a:blipFill rotWithShape="1">
                <a:blip r:embed="rId2"/>
                <a:stretch>
                  <a:fillRect l="-1852" t="-1607" r="-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501008"/>
            <a:ext cx="1997398" cy="758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59616"/>
            <a:ext cx="1944216" cy="213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ktangel 3"/>
          <p:cNvSpPr/>
          <p:nvPr/>
        </p:nvSpPr>
        <p:spPr>
          <a:xfrm>
            <a:off x="2699792" y="4509120"/>
            <a:ext cx="58326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Frequency </a:t>
            </a:r>
            <a:r>
              <a:rPr lang="en-US" sz="2400" dirty="0"/>
              <a:t>representation </a:t>
            </a:r>
            <a:r>
              <a:rPr lang="en-US" sz="2400" dirty="0" smtClean="0"/>
              <a:t>helps: Analyze </a:t>
            </a:r>
            <a:r>
              <a:rPr lang="en-US" sz="2400" dirty="0"/>
              <a:t>and understand the </a:t>
            </a:r>
            <a:r>
              <a:rPr lang="en-US" sz="2400" dirty="0" smtClean="0"/>
              <a:t>signal - </a:t>
            </a:r>
            <a:r>
              <a:rPr lang="en-US" sz="2400" dirty="0" err="1" smtClean="0"/>
              <a:t>Denoise</a:t>
            </a:r>
            <a:r>
              <a:rPr lang="en-US" sz="2400" dirty="0" smtClean="0"/>
              <a:t> </a:t>
            </a:r>
            <a:r>
              <a:rPr lang="en-US" sz="2400" dirty="0"/>
              <a:t>signals (filtering</a:t>
            </a:r>
            <a:r>
              <a:rPr lang="en-US" sz="2400" dirty="0" smtClean="0"/>
              <a:t>) - Extract </a:t>
            </a:r>
            <a:r>
              <a:rPr lang="en-US" sz="2400" dirty="0"/>
              <a:t>relevant features</a:t>
            </a:r>
            <a:r>
              <a:rPr lang="en-US" sz="24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da-DK" dirty="0"/>
          </a:p>
        </p:txBody>
      </p:sp>
      <p:pic>
        <p:nvPicPr>
          <p:cNvPr id="7" name="Picture 6" descr="DTU Design Guid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16089"/>
            <a:ext cx="596281" cy="8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413" y="5869820"/>
            <a:ext cx="1298639" cy="824082"/>
          </a:xfrm>
          <a:prstGeom prst="rect">
            <a:avLst/>
          </a:prstGeom>
        </p:spPr>
      </p:pic>
      <p:sp>
        <p:nvSpPr>
          <p:cNvPr id="9" name="Tekstboks 11"/>
          <p:cNvSpPr txBox="1"/>
          <p:nvPr/>
        </p:nvSpPr>
        <p:spPr>
          <a:xfrm>
            <a:off x="7772400" y="5942434"/>
            <a:ext cx="1067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   </a:t>
            </a:r>
            <a:r>
              <a:rPr lang="da-DK" sz="1400" dirty="0" smtClean="0">
                <a:solidFill>
                  <a:schemeClr val="bg1"/>
                </a:solidFill>
              </a:rPr>
              <a:t>02462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Alexander</a:t>
            </a:r>
          </a:p>
          <a:p>
            <a:pPr>
              <a:lnSpc>
                <a:spcPct val="75000"/>
              </a:lnSpc>
            </a:pPr>
            <a:r>
              <a:rPr lang="da-DK" sz="1400" dirty="0" err="1" smtClean="0">
                <a:solidFill>
                  <a:schemeClr val="bg1"/>
                </a:solidFill>
              </a:rPr>
              <a:t>Valentini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S194252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704042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Spectrograms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268760"/>
            <a:ext cx="519492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Analysis of frequency </a:t>
            </a:r>
            <a:br>
              <a:rPr lang="en-US" dirty="0" smtClean="0"/>
            </a:br>
            <a:r>
              <a:rPr lang="en-US" dirty="0" smtClean="0"/>
              <a:t>content </a:t>
            </a:r>
          </a:p>
          <a:p>
            <a:pPr marL="0" indent="0">
              <a:buNone/>
            </a:pPr>
            <a:r>
              <a:rPr lang="en-US" dirty="0" smtClean="0"/>
              <a:t>STFT: Short-time Fourier transformation is a standard tool for computing spectrograms</a:t>
            </a: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Analyse </a:t>
            </a:r>
            <a:r>
              <a:rPr lang="da-DK" dirty="0" err="1" smtClean="0"/>
              <a:t>frequency</a:t>
            </a:r>
            <a:r>
              <a:rPr lang="da-DK" dirty="0" smtClean="0"/>
              <a:t> </a:t>
            </a:r>
            <a:r>
              <a:rPr lang="da-DK" dirty="0" err="1" smtClean="0"/>
              <a:t>content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for small time </a:t>
            </a:r>
            <a:r>
              <a:rPr lang="da-DK" dirty="0" err="1" smtClean="0"/>
              <a:t>windows</a:t>
            </a:r>
            <a:endParaRPr lang="da-DK" dirty="0" smtClean="0"/>
          </a:p>
          <a:p>
            <a:pPr marL="0" indent="0">
              <a:buNone/>
            </a:pPr>
            <a:r>
              <a:rPr lang="da-DK" dirty="0" err="1" smtClean="0"/>
              <a:t>Continuous</a:t>
            </a:r>
            <a:r>
              <a:rPr lang="da-DK" dirty="0" smtClean="0"/>
              <a:t> </a:t>
            </a:r>
            <a:r>
              <a:rPr lang="da-DK" dirty="0" err="1" smtClean="0"/>
              <a:t>spectrum</a:t>
            </a:r>
            <a:r>
              <a:rPr lang="da-DK" dirty="0" smtClean="0"/>
              <a:t> by </a:t>
            </a:r>
            <a:br>
              <a:rPr lang="da-DK" dirty="0" smtClean="0"/>
            </a:br>
            <a:r>
              <a:rPr lang="da-DK" dirty="0" smtClean="0"/>
              <a:t>overlapping</a:t>
            </a:r>
            <a:endParaRPr lang="da-DK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28982"/>
            <a:ext cx="3722936" cy="411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TU Design Gui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16089"/>
            <a:ext cx="596281" cy="8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413" y="5869820"/>
            <a:ext cx="1298639" cy="824082"/>
          </a:xfrm>
          <a:prstGeom prst="rect">
            <a:avLst/>
          </a:prstGeom>
        </p:spPr>
      </p:pic>
      <p:sp>
        <p:nvSpPr>
          <p:cNvPr id="7" name="Tekstboks 11"/>
          <p:cNvSpPr txBox="1"/>
          <p:nvPr/>
        </p:nvSpPr>
        <p:spPr>
          <a:xfrm>
            <a:off x="7772400" y="5942434"/>
            <a:ext cx="1067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   </a:t>
            </a:r>
            <a:r>
              <a:rPr lang="da-DK" sz="1400" dirty="0" smtClean="0">
                <a:solidFill>
                  <a:schemeClr val="bg1"/>
                </a:solidFill>
              </a:rPr>
              <a:t>02462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Alexander</a:t>
            </a:r>
          </a:p>
          <a:p>
            <a:pPr>
              <a:lnSpc>
                <a:spcPct val="75000"/>
              </a:lnSpc>
            </a:pPr>
            <a:r>
              <a:rPr lang="da-DK" sz="1400" dirty="0" err="1" smtClean="0">
                <a:solidFill>
                  <a:schemeClr val="bg1"/>
                </a:solidFill>
              </a:rPr>
              <a:t>Valentini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S194252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808509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Filters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Used to remove noise</a:t>
            </a:r>
          </a:p>
          <a:p>
            <a:r>
              <a:rPr lang="en-US" dirty="0" smtClean="0"/>
              <a:t>Low pass filter - keeps low frequency content</a:t>
            </a:r>
          </a:p>
          <a:p>
            <a:r>
              <a:rPr lang="en-US" dirty="0" smtClean="0"/>
              <a:t>High pass filter -  keeps high frequency content</a:t>
            </a:r>
          </a:p>
          <a:p>
            <a:r>
              <a:rPr lang="en-US" dirty="0" smtClean="0"/>
              <a:t>Band-pass filter - keeps content in freq. interval </a:t>
            </a:r>
          </a:p>
          <a:p>
            <a:r>
              <a:rPr lang="en-US" dirty="0" smtClean="0"/>
              <a:t>Band-stop filter - attenuates </a:t>
            </a:r>
            <a:r>
              <a:rPr lang="en-US" dirty="0" err="1" smtClean="0"/>
              <a:t>freqs</a:t>
            </a:r>
            <a:r>
              <a:rPr lang="en-US" dirty="0" smtClean="0"/>
              <a:t>. inside interval and keeps the rest</a:t>
            </a:r>
            <a:endParaRPr lang="da-DK" dirty="0"/>
          </a:p>
        </p:txBody>
      </p:sp>
      <p:pic>
        <p:nvPicPr>
          <p:cNvPr id="4" name="Picture 6" descr="DTU Design Gui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16089"/>
            <a:ext cx="596281" cy="8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413" y="5869820"/>
            <a:ext cx="1298639" cy="824082"/>
          </a:xfrm>
          <a:prstGeom prst="rect">
            <a:avLst/>
          </a:prstGeom>
        </p:spPr>
      </p:pic>
      <p:sp>
        <p:nvSpPr>
          <p:cNvPr id="6" name="Tekstboks 11"/>
          <p:cNvSpPr txBox="1"/>
          <p:nvPr/>
        </p:nvSpPr>
        <p:spPr>
          <a:xfrm>
            <a:off x="7772400" y="5942434"/>
            <a:ext cx="1067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   </a:t>
            </a:r>
            <a:r>
              <a:rPr lang="da-DK" sz="1400" dirty="0" smtClean="0">
                <a:solidFill>
                  <a:schemeClr val="bg1"/>
                </a:solidFill>
              </a:rPr>
              <a:t>02462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Alexander</a:t>
            </a:r>
          </a:p>
          <a:p>
            <a:pPr>
              <a:lnSpc>
                <a:spcPct val="75000"/>
              </a:lnSpc>
            </a:pPr>
            <a:r>
              <a:rPr lang="da-DK" sz="1400" dirty="0" err="1" smtClean="0">
                <a:solidFill>
                  <a:schemeClr val="bg1"/>
                </a:solidFill>
              </a:rPr>
              <a:t>Valentini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S194252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217219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Filtering:frequency</a:t>
            </a:r>
            <a:r>
              <a:rPr lang="da-DK" dirty="0" smtClean="0"/>
              <a:t> domain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>
          <a:xfrm>
            <a:off x="457200" y="1196753"/>
            <a:ext cx="2818656" cy="3118548"/>
          </a:xfrm>
        </p:spPr>
        <p:txBody>
          <a:bodyPr/>
          <a:lstStyle/>
          <a:p>
            <a:pPr marL="0" indent="0">
              <a:buNone/>
            </a:pPr>
            <a:r>
              <a:rPr lang="da-DK" dirty="0" err="1" smtClean="0"/>
              <a:t>Filtering</a:t>
            </a:r>
            <a:r>
              <a:rPr lang="da-DK" dirty="0" smtClean="0"/>
              <a:t> </a:t>
            </a:r>
            <a:r>
              <a:rPr lang="da-DK" dirty="0" err="1" smtClean="0"/>
              <a:t>frequency</a:t>
            </a:r>
            <a:r>
              <a:rPr lang="da-DK" dirty="0" smtClean="0"/>
              <a:t> and </a:t>
            </a:r>
            <a:r>
              <a:rPr lang="da-DK" dirty="0" err="1" smtClean="0"/>
              <a:t>harmonics</a:t>
            </a:r>
            <a:endParaRPr lang="da-DK" dirty="0" smtClean="0"/>
          </a:p>
          <a:p>
            <a:pPr marL="0" indent="0">
              <a:buNone/>
            </a:pPr>
            <a:r>
              <a:rPr lang="da-DK" dirty="0"/>
              <a:t/>
            </a:r>
            <a:br>
              <a:rPr lang="da-DK" dirty="0"/>
            </a:br>
            <a:r>
              <a:rPr lang="da-DK" dirty="0" smtClean="0"/>
              <a:t>Set filtered k </a:t>
            </a:r>
            <a:r>
              <a:rPr lang="da-DK" dirty="0" err="1" smtClean="0"/>
              <a:t>values</a:t>
            </a:r>
            <a:r>
              <a:rPr lang="da-DK" dirty="0" smtClean="0"/>
              <a:t> to 0. </a:t>
            </a:r>
            <a:endParaRPr lang="da-DK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15301"/>
            <a:ext cx="5736506" cy="230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984" y="1196752"/>
            <a:ext cx="4934369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DTU Design Guid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16089"/>
            <a:ext cx="596281" cy="8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413" y="5869820"/>
            <a:ext cx="1298639" cy="824082"/>
          </a:xfrm>
          <a:prstGeom prst="rect">
            <a:avLst/>
          </a:prstGeom>
        </p:spPr>
      </p:pic>
      <p:sp>
        <p:nvSpPr>
          <p:cNvPr id="8" name="Tekstboks 11"/>
          <p:cNvSpPr txBox="1"/>
          <p:nvPr/>
        </p:nvSpPr>
        <p:spPr>
          <a:xfrm>
            <a:off x="7772400" y="5942434"/>
            <a:ext cx="1067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   </a:t>
            </a:r>
            <a:r>
              <a:rPr lang="da-DK" sz="1400" dirty="0" smtClean="0">
                <a:solidFill>
                  <a:schemeClr val="bg1"/>
                </a:solidFill>
              </a:rPr>
              <a:t>02462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Alexander</a:t>
            </a:r>
          </a:p>
          <a:p>
            <a:pPr>
              <a:lnSpc>
                <a:spcPct val="75000"/>
              </a:lnSpc>
            </a:pPr>
            <a:r>
              <a:rPr lang="da-DK" sz="1400" dirty="0" err="1" smtClean="0">
                <a:solidFill>
                  <a:schemeClr val="bg1"/>
                </a:solidFill>
              </a:rPr>
              <a:t>Valentini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S194252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940372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da-DK" dirty="0" err="1" smtClean="0"/>
              <a:t>Filtering</a:t>
            </a:r>
            <a:r>
              <a:rPr lang="da-DK" dirty="0" smtClean="0"/>
              <a:t>: Time domain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Convolution to filter </a:t>
            </a:r>
            <a:r>
              <a:rPr lang="en-US" dirty="0" smtClean="0"/>
              <a:t>time-series signals: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Analyzing the filters: </a:t>
            </a:r>
            <a:r>
              <a:rPr lang="en-US" dirty="0" err="1" smtClean="0"/>
              <a:t>frequence</a:t>
            </a:r>
            <a:r>
              <a:rPr lang="en-US" dirty="0" smtClean="0"/>
              <a:t> response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32" y="1476908"/>
            <a:ext cx="7563931" cy="194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pe 3"/>
          <p:cNvGrpSpPr/>
          <p:nvPr/>
        </p:nvGrpSpPr>
        <p:grpSpPr>
          <a:xfrm>
            <a:off x="499032" y="3933056"/>
            <a:ext cx="8042593" cy="1810636"/>
            <a:chOff x="641866" y="2178454"/>
            <a:chExt cx="8042593" cy="1810636"/>
          </a:xfrm>
        </p:grpSpPr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866" y="2204864"/>
              <a:ext cx="2710324" cy="1784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520" y="2178454"/>
              <a:ext cx="2750443" cy="1810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1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6743" y="2314343"/>
              <a:ext cx="2377716" cy="1565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ktangel 4"/>
              <p:cNvSpPr/>
              <p:nvPr/>
            </p:nvSpPr>
            <p:spPr>
              <a:xfrm>
                <a:off x="3341624" y="1844824"/>
                <a:ext cx="2150973" cy="484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da-DK" b="0" i="1" smtClean="0">
                            <a:latin typeface="Cambria Math"/>
                          </a:rPr>
                          <m:t>𝑠𝑚𝑜𝑜𝑡h</m:t>
                        </m:r>
                      </m:sub>
                    </m:sSub>
                    <m:r>
                      <a:rPr lang="da-DK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da-DK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da-DK" b="0" i="1" smtClean="0">
                        <a:latin typeface="Cambria Math"/>
                      </a:rPr>
                      <m:t>[1, 1, 1]</m:t>
                    </m:r>
                  </m:oMath>
                </a14:m>
                <a:r>
                  <a:rPr lang="en-US" dirty="0" smtClean="0"/>
                  <a:t> </a:t>
                </a:r>
                <a:endParaRPr lang="da-DK" dirty="0"/>
              </a:p>
            </p:txBody>
          </p:sp>
        </mc:Choice>
        <mc:Fallback xmlns="">
          <p:sp>
            <p:nvSpPr>
              <p:cNvPr id="5" name="Rektange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624" y="1844824"/>
                <a:ext cx="2150973" cy="484876"/>
              </a:xfrm>
              <a:prstGeom prst="rect">
                <a:avLst/>
              </a:prstGeom>
              <a:blipFill rotWithShape="1">
                <a:blip r:embed="rId6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ktangel 5"/>
              <p:cNvSpPr/>
              <p:nvPr/>
            </p:nvSpPr>
            <p:spPr>
              <a:xfrm>
                <a:off x="6114129" y="1844824"/>
                <a:ext cx="1973809" cy="391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a-DK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b="0" i="1" dirty="0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da-DK" b="0" i="1" dirty="0" smtClean="0">
                              <a:latin typeface="Cambria Math"/>
                            </a:rPr>
                            <m:t>𝑒𝑑𝑔𝑒</m:t>
                          </m:r>
                        </m:sub>
                      </m:sSub>
                      <m:r>
                        <a:rPr lang="da-DK" b="0" i="1" dirty="0" smtClean="0">
                          <a:latin typeface="Cambria Math"/>
                        </a:rPr>
                        <m:t>=[1, −2, 1]</m:t>
                      </m:r>
                    </m:oMath>
                  </m:oMathPara>
                </a14:m>
                <a:endParaRPr lang="da-DK" dirty="0"/>
              </a:p>
            </p:txBody>
          </p:sp>
        </mc:Choice>
        <mc:Fallback xmlns="">
          <p:sp>
            <p:nvSpPr>
              <p:cNvPr id="6" name="Rektange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4129" y="1844824"/>
                <a:ext cx="1973809" cy="391902"/>
              </a:xfrm>
              <a:prstGeom prst="rect">
                <a:avLst/>
              </a:prstGeom>
              <a:blipFill rotWithShape="1">
                <a:blip r:embed="rId7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209975" y="5808585"/>
            <a:ext cx="47240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smtClean="0"/>
              <a:t>Filters </a:t>
            </a:r>
            <a:r>
              <a:rPr lang="da-DK" sz="2400" dirty="0" err="1" smtClean="0"/>
              <a:t>can</a:t>
            </a:r>
            <a:r>
              <a:rPr lang="da-DK" sz="2400" dirty="0" smtClean="0"/>
              <a:t> </a:t>
            </a:r>
            <a:r>
              <a:rPr lang="da-DK" sz="2400" dirty="0" err="1" smtClean="0"/>
              <a:t>be</a:t>
            </a:r>
            <a:r>
              <a:rPr lang="da-DK" sz="2400" dirty="0" smtClean="0"/>
              <a:t> </a:t>
            </a:r>
            <a:r>
              <a:rPr lang="da-DK" sz="2400" dirty="0" err="1" smtClean="0"/>
              <a:t>analysed</a:t>
            </a:r>
            <a:r>
              <a:rPr lang="da-DK" sz="2400" dirty="0" smtClean="0"/>
              <a:t> by </a:t>
            </a:r>
            <a:endParaRPr lang="da-DK" sz="2400" dirty="0" smtClean="0"/>
          </a:p>
          <a:p>
            <a:r>
              <a:rPr lang="da-DK" sz="2400" dirty="0" err="1" smtClean="0"/>
              <a:t>zero-padding</a:t>
            </a:r>
            <a:r>
              <a:rPr lang="da-DK" sz="2400" dirty="0" smtClean="0"/>
              <a:t> </a:t>
            </a:r>
            <a:r>
              <a:rPr lang="da-DK" sz="2400" dirty="0" smtClean="0"/>
              <a:t>and </a:t>
            </a:r>
            <a:r>
              <a:rPr lang="da-DK" sz="2400" dirty="0" err="1" smtClean="0"/>
              <a:t>frequency</a:t>
            </a:r>
            <a:r>
              <a:rPr lang="da-DK" sz="2400" dirty="0" smtClean="0"/>
              <a:t> </a:t>
            </a:r>
            <a:r>
              <a:rPr lang="da-DK" sz="2400" dirty="0" err="1" smtClean="0"/>
              <a:t>content</a:t>
            </a:r>
            <a:endParaRPr lang="en-GB" sz="2400" dirty="0"/>
          </a:p>
        </p:txBody>
      </p:sp>
      <p:pic>
        <p:nvPicPr>
          <p:cNvPr id="12" name="Picture 6" descr="DTU Design Guid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16089"/>
            <a:ext cx="596281" cy="8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413" y="5869820"/>
            <a:ext cx="1298639" cy="824082"/>
          </a:xfrm>
          <a:prstGeom prst="rect">
            <a:avLst/>
          </a:prstGeom>
        </p:spPr>
      </p:pic>
      <p:sp>
        <p:nvSpPr>
          <p:cNvPr id="14" name="Tekstboks 11"/>
          <p:cNvSpPr txBox="1"/>
          <p:nvPr/>
        </p:nvSpPr>
        <p:spPr>
          <a:xfrm>
            <a:off x="7772400" y="5942434"/>
            <a:ext cx="1067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   </a:t>
            </a:r>
            <a:r>
              <a:rPr lang="da-DK" sz="1400" dirty="0" smtClean="0">
                <a:solidFill>
                  <a:schemeClr val="bg1"/>
                </a:solidFill>
              </a:rPr>
              <a:t>02462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Alexander</a:t>
            </a:r>
          </a:p>
          <a:p>
            <a:pPr>
              <a:lnSpc>
                <a:spcPct val="75000"/>
              </a:lnSpc>
            </a:pPr>
            <a:r>
              <a:rPr lang="da-DK" sz="1400" dirty="0" err="1" smtClean="0">
                <a:solidFill>
                  <a:schemeClr val="bg1"/>
                </a:solidFill>
              </a:rPr>
              <a:t>Valentini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S194252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030095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Text and bag-of-words representations (week8)</a:t>
            </a:r>
            <a:r>
              <a:rPr lang="en-US" dirty="0" smtClean="0"/>
              <a:t> </a:t>
            </a:r>
            <a:r>
              <a:rPr lang="en-US" b="1" dirty="0"/>
              <a:t/>
            </a:r>
            <a:br>
              <a:rPr lang="en-US" b="1" dirty="0"/>
            </a:b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- Text as signal and bag-of-words representations</a:t>
            </a:r>
            <a:br>
              <a:rPr lang="en-US" dirty="0"/>
            </a:br>
            <a:r>
              <a:rPr lang="en-US" dirty="0"/>
              <a:t>- Latent semantic analysis</a:t>
            </a:r>
            <a:br>
              <a:rPr lang="en-US" dirty="0"/>
            </a:br>
            <a:r>
              <a:rPr lang="en-US" dirty="0"/>
              <a:t>- Sentiment analysis</a:t>
            </a:r>
            <a:r>
              <a:rPr lang="en-US" dirty="0" smtClean="0"/>
              <a:t> </a:t>
            </a:r>
            <a:endParaRPr lang="da-DK" dirty="0"/>
          </a:p>
        </p:txBody>
      </p:sp>
      <p:pic>
        <p:nvPicPr>
          <p:cNvPr id="4" name="Picture 6" descr="DTU Design Gui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16089"/>
            <a:ext cx="596281" cy="8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413" y="5869820"/>
            <a:ext cx="1298639" cy="824082"/>
          </a:xfrm>
          <a:prstGeom prst="rect">
            <a:avLst/>
          </a:prstGeom>
        </p:spPr>
      </p:pic>
      <p:sp>
        <p:nvSpPr>
          <p:cNvPr id="6" name="Tekstboks 11"/>
          <p:cNvSpPr txBox="1"/>
          <p:nvPr/>
        </p:nvSpPr>
        <p:spPr>
          <a:xfrm>
            <a:off x="7772400" y="5942434"/>
            <a:ext cx="1067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   </a:t>
            </a:r>
            <a:r>
              <a:rPr lang="da-DK" sz="1400" dirty="0" smtClean="0">
                <a:solidFill>
                  <a:schemeClr val="bg1"/>
                </a:solidFill>
              </a:rPr>
              <a:t>02462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Alexander</a:t>
            </a:r>
          </a:p>
          <a:p>
            <a:pPr>
              <a:lnSpc>
                <a:spcPct val="75000"/>
              </a:lnSpc>
            </a:pPr>
            <a:r>
              <a:rPr lang="da-DK" sz="1400" dirty="0" err="1" smtClean="0">
                <a:solidFill>
                  <a:schemeClr val="bg1"/>
                </a:solidFill>
              </a:rPr>
              <a:t>Valentini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S194252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8591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Text as signal and bag-of-words representations</a:t>
            </a:r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5987008" cy="52578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Vector representation of text</a:t>
                </a:r>
              </a:p>
              <a:p>
                <a:r>
                  <a:rPr lang="en-US" dirty="0" smtClean="0"/>
                  <a:t>Sentences &amp; words vary in length</a:t>
                </a:r>
              </a:p>
              <a:p>
                <a:r>
                  <a:rPr lang="en-US" dirty="0" smtClean="0"/>
                  <a:t>Representation to apply existing ML tools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Assumption: Grammar and word order does not matter</a:t>
                </a:r>
              </a:p>
              <a:p>
                <a:r>
                  <a:rPr lang="en-US" dirty="0" smtClean="0"/>
                  <a:t>Construct vocabulary of words in texts</a:t>
                </a:r>
              </a:p>
              <a:p>
                <a:r>
                  <a:rPr lang="en-US" dirty="0" smtClean="0"/>
                  <a:t>Can be extended with n-grams to capture some context</a:t>
                </a:r>
              </a:p>
              <a:p>
                <a:r>
                  <a:rPr lang="en-US" dirty="0" smtClean="0"/>
                  <a:t>Expensive to use N-grams</a:t>
                </a:r>
              </a:p>
              <a:p>
                <a:r>
                  <a:rPr lang="en-US" dirty="0"/>
                  <a:t>Number of unigrams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𝑂</m:t>
                    </m:r>
                  </m:oMath>
                </a14:m>
                <a:r>
                  <a:rPr lang="en-US" dirty="0"/>
                  <a:t>(</a:t>
                </a:r>
                <a:r>
                  <a:rPr lang="en-US" i="1" dirty="0"/>
                  <a:t>V </a:t>
                </a:r>
                <a:r>
                  <a:rPr lang="en-US" dirty="0"/>
                  <a:t>): </a:t>
                </a:r>
                <a:r>
                  <a:rPr lang="en-US" i="1" dirty="0"/>
                  <a:t>V </a:t>
                </a:r>
                <a:r>
                  <a:rPr lang="en-US" dirty="0"/>
                  <a:t>= 1000</a:t>
                </a:r>
                <a:br>
                  <a:rPr lang="en-US" dirty="0"/>
                </a:br>
                <a:r>
                  <a:rPr lang="en-US" dirty="0"/>
                  <a:t>Number of bigrams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i="1">
                            <a:latin typeface="Cambria Math"/>
                          </a:rPr>
                          <m:t>𝑂</m:t>
                        </m:r>
                        <m:r>
                          <a:rPr lang="da-DK" i="1">
                            <a:latin typeface="Cambria Math"/>
                          </a:rPr>
                          <m:t>(</m:t>
                        </m:r>
                        <m:r>
                          <a:rPr lang="da-DK" i="1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da-DK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da-DK" i="1">
                        <a:latin typeface="Cambria Math"/>
                      </a:rPr>
                      <m:t>):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i="1">
                            <a:latin typeface="Cambria Math"/>
                          </a:rPr>
                          <m:t> </m:t>
                        </m:r>
                        <m:r>
                          <a:rPr lang="da-DK" i="1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da-DK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da-DK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i="1">
                            <a:latin typeface="Cambria Math"/>
                          </a:rPr>
                          <m:t>1000</m:t>
                        </m:r>
                      </m:e>
                      <m:sup>
                        <m:r>
                          <a:rPr lang="da-DK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da-DK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da-DK" i="1">
                            <a:latin typeface="Cambria Math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Number of trigrams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i="1">
                            <a:latin typeface="Cambria Math"/>
                          </a:rPr>
                          <m:t>𝑂</m:t>
                        </m:r>
                        <m:r>
                          <a:rPr lang="da-DK" i="1">
                            <a:latin typeface="Cambria Math"/>
                          </a:rPr>
                          <m:t>(</m:t>
                        </m:r>
                        <m:r>
                          <a:rPr lang="da-DK" i="1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da-DK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da-DK" i="1">
                        <a:latin typeface="Cambria Math"/>
                      </a:rPr>
                      <m:t>):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i="1">
                            <a:latin typeface="Cambria Math"/>
                          </a:rPr>
                          <m:t> </m:t>
                        </m:r>
                        <m:r>
                          <a:rPr lang="da-DK" i="1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da-DK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da-DK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i="1">
                            <a:latin typeface="Cambria Math"/>
                          </a:rPr>
                          <m:t>1000</m:t>
                        </m:r>
                      </m:e>
                      <m:sup>
                        <m:r>
                          <a:rPr lang="da-DK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da-DK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da-DK" i="1">
                            <a:latin typeface="Cambria Math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Number of </a:t>
                </a:r>
                <a:r>
                  <a:rPr lang="en-US" dirty="0" err="1"/>
                  <a:t>ngrams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i="1">
                            <a:latin typeface="Cambria Math"/>
                          </a:rPr>
                          <m:t>𝑂</m:t>
                        </m:r>
                        <m:r>
                          <a:rPr lang="da-DK" i="1">
                            <a:latin typeface="Cambria Math"/>
                          </a:rPr>
                          <m:t>(</m:t>
                        </m:r>
                        <m:r>
                          <a:rPr lang="da-DK" i="1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da-DK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da-DK" i="1">
                        <a:latin typeface="Cambria Math"/>
                      </a:rPr>
                      <m:t>):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i="1">
                            <a:latin typeface="Cambria Math"/>
                          </a:rPr>
                          <m:t> </m:t>
                        </m:r>
                        <m:r>
                          <a:rPr lang="da-DK" i="1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da-DK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da-DK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i="1">
                            <a:latin typeface="Cambria Math"/>
                          </a:rPr>
                          <m:t>1000</m:t>
                        </m:r>
                      </m:e>
                      <m:sup>
                        <m:r>
                          <a:rPr lang="da-DK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da-DK" i="1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da-DK" i="1">
                            <a:latin typeface="Cambria Math"/>
                          </a:rPr>
                          <m:t>3</m:t>
                        </m:r>
                        <m:r>
                          <a:rPr lang="da-DK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da-DK" dirty="0" smtClean="0"/>
              </a:p>
            </p:txBody>
          </p:sp>
        </mc:Choice>
        <mc:Fallback xmlns="">
          <p:sp>
            <p:nvSpPr>
              <p:cNvPr id="3" name="Pladsholder til ind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5987008" cy="5257800"/>
              </a:xfrm>
              <a:blipFill rotWithShape="1">
                <a:blip r:embed="rId2"/>
                <a:stretch>
                  <a:fillRect l="-1120" t="-1856" r="-20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654" y="188640"/>
            <a:ext cx="2571276" cy="359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281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3068" y="1844824"/>
            <a:ext cx="1512168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883" y="2924944"/>
            <a:ext cx="1778269" cy="294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DTU Design Guid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16089"/>
            <a:ext cx="596281" cy="8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413" y="5869820"/>
            <a:ext cx="1298639" cy="824082"/>
          </a:xfrm>
          <a:prstGeom prst="rect">
            <a:avLst/>
          </a:prstGeom>
        </p:spPr>
      </p:pic>
      <p:sp>
        <p:nvSpPr>
          <p:cNvPr id="9" name="Tekstboks 11"/>
          <p:cNvSpPr txBox="1"/>
          <p:nvPr/>
        </p:nvSpPr>
        <p:spPr>
          <a:xfrm>
            <a:off x="7772400" y="5942434"/>
            <a:ext cx="1067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   </a:t>
            </a:r>
            <a:r>
              <a:rPr lang="da-DK" sz="1400" dirty="0" smtClean="0">
                <a:solidFill>
                  <a:schemeClr val="bg1"/>
                </a:solidFill>
              </a:rPr>
              <a:t>02462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Alexander</a:t>
            </a:r>
          </a:p>
          <a:p>
            <a:pPr>
              <a:lnSpc>
                <a:spcPct val="75000"/>
              </a:lnSpc>
            </a:pPr>
            <a:r>
              <a:rPr lang="da-DK" sz="1400" dirty="0" err="1" smtClean="0">
                <a:solidFill>
                  <a:schemeClr val="bg1"/>
                </a:solidFill>
              </a:rPr>
              <a:t>Valentini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S194252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853003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1143000"/>
          </a:xfrm>
        </p:spPr>
        <p:txBody>
          <a:bodyPr/>
          <a:lstStyle/>
          <a:p>
            <a:r>
              <a:rPr lang="da-DK" dirty="0" smtClean="0"/>
              <a:t>Bag-of-</a:t>
            </a:r>
            <a:r>
              <a:rPr lang="da-DK" dirty="0" err="1" smtClean="0"/>
              <a:t>words</a:t>
            </a:r>
            <a:r>
              <a:rPr lang="da-DK" dirty="0" smtClean="0"/>
              <a:t> models</a:t>
            </a:r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5770984" cy="4525963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da-DK" b="1" dirty="0" smtClean="0"/>
                  <a:t>Model 1</a:t>
                </a:r>
                <a:r>
                  <a:rPr lang="da-DK" dirty="0" smtClean="0"/>
                  <a:t>: </a:t>
                </a:r>
                <a:r>
                  <a:rPr lang="da-DK" dirty="0" err="1" smtClean="0"/>
                  <a:t>categorizing</a:t>
                </a:r>
                <a:r>
                  <a:rPr lang="da-DK" dirty="0" smtClean="0"/>
                  <a:t> in term-document-matrix and </a:t>
                </a:r>
                <a:r>
                  <a:rPr lang="da-DK" dirty="0" err="1" smtClean="0"/>
                  <a:t>vocabulary</a:t>
                </a:r>
                <a:endParaRPr lang="da-DK" dirty="0" smtClean="0"/>
              </a:p>
              <a:p>
                <a:pPr marL="0" indent="0">
                  <a:buNone/>
                </a:pPr>
                <a:r>
                  <a:rPr lang="da-DK" b="1" dirty="0" smtClean="0"/>
                  <a:t>Model 2</a:t>
                </a:r>
                <a:r>
                  <a:rPr lang="da-DK" dirty="0" smtClean="0"/>
                  <a:t>: </a:t>
                </a:r>
                <a:r>
                  <a:rPr lang="da-DK" dirty="0" err="1" smtClean="0"/>
                  <a:t>analyze</a:t>
                </a:r>
                <a:r>
                  <a:rPr lang="da-DK" dirty="0" smtClean="0"/>
                  <a:t> n-gram </a:t>
                </a:r>
                <a:r>
                  <a:rPr lang="da-DK" dirty="0" err="1" smtClean="0"/>
                  <a:t>representations</a:t>
                </a:r>
                <a:endParaRPr lang="da-DK" dirty="0" smtClean="0"/>
              </a:p>
              <a:p>
                <a:pPr marL="0" indent="0">
                  <a:buNone/>
                </a:pPr>
                <a:r>
                  <a:rPr lang="da-DK" b="1" dirty="0" smtClean="0"/>
                  <a:t>Model 3</a:t>
                </a:r>
                <a:r>
                  <a:rPr lang="da-DK" dirty="0" smtClean="0"/>
                  <a:t>: </a:t>
                </a:r>
                <a:r>
                  <a:rPr lang="da-DK" dirty="0" err="1" smtClean="0"/>
                  <a:t>analyze</a:t>
                </a:r>
                <a:r>
                  <a:rPr lang="da-DK" dirty="0" smtClean="0"/>
                  <a:t> </a:t>
                </a:r>
                <a:r>
                  <a:rPr lang="en-US" dirty="0" err="1"/>
                  <a:t>v</a:t>
                </a:r>
                <a:r>
                  <a:rPr lang="en-US" dirty="0" err="1" smtClean="0"/>
                  <a:t>ocubulary</a:t>
                </a:r>
                <a:r>
                  <a:rPr lang="en-US" dirty="0" smtClean="0"/>
                  <a:t> </a:t>
                </a:r>
                <a:r>
                  <a:rPr lang="en-US" dirty="0"/>
                  <a:t>size </a:t>
                </a:r>
                <a:r>
                  <a:rPr lang="en-US" i="1" dirty="0" smtClean="0"/>
                  <a:t>V:</a:t>
                </a:r>
                <a:r>
                  <a:rPr lang="en-US" i="1" dirty="0"/>
                  <a:t/>
                </a:r>
                <a:br>
                  <a:rPr lang="en-US" i="1" dirty="0"/>
                </a:br>
                <a:r>
                  <a:rPr lang="en-US" sz="2400" dirty="0"/>
                  <a:t>Number of unigrams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𝑂</m:t>
                    </m:r>
                  </m:oMath>
                </a14:m>
                <a:r>
                  <a:rPr lang="en-US" sz="2400" dirty="0"/>
                  <a:t>(</a:t>
                </a:r>
                <a:r>
                  <a:rPr lang="en-US" sz="2400" i="1" dirty="0"/>
                  <a:t>V </a:t>
                </a:r>
                <a:r>
                  <a:rPr lang="en-US" sz="2400" dirty="0" smtClean="0"/>
                  <a:t>): </a:t>
                </a:r>
                <a:r>
                  <a:rPr lang="en-US" sz="2400" i="1" dirty="0"/>
                  <a:t>V </a:t>
                </a:r>
                <a:r>
                  <a:rPr lang="en-US" sz="2400" dirty="0"/>
                  <a:t>= 1000</a:t>
                </a:r>
                <a:br>
                  <a:rPr lang="en-US" sz="2400" dirty="0"/>
                </a:br>
                <a:r>
                  <a:rPr lang="en-US" sz="2400" dirty="0"/>
                  <a:t>Number of bigrams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2400" b="0" i="1" smtClean="0">
                            <a:latin typeface="Cambria Math"/>
                          </a:rPr>
                          <m:t>𝑂</m:t>
                        </m:r>
                        <m:r>
                          <a:rPr lang="da-DK" sz="2400" b="0" i="1" smtClean="0">
                            <a:latin typeface="Cambria Math"/>
                          </a:rPr>
                          <m:t>(</m:t>
                        </m:r>
                        <m:r>
                          <a:rPr lang="da-DK" sz="2400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da-DK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da-DK" sz="2400" b="0" i="1" smtClean="0">
                        <a:latin typeface="Cambria Math"/>
                      </a:rPr>
                      <m:t>):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2400" b="0" i="1" smtClean="0">
                            <a:latin typeface="Cambria Math"/>
                          </a:rPr>
                          <m:t> </m:t>
                        </m:r>
                        <m:r>
                          <a:rPr lang="da-DK" sz="2400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da-DK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da-DK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da-DK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2400" b="0" i="1" smtClean="0">
                            <a:latin typeface="Cambria Math"/>
                          </a:rPr>
                          <m:t>1000</m:t>
                        </m:r>
                      </m:e>
                      <m:sup>
                        <m:r>
                          <a:rPr lang="da-DK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da-DK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da-DK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24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da-DK" sz="2400" b="0" i="1" smtClean="0">
                            <a:latin typeface="Cambria Math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2400" dirty="0"/>
                  <a:t/>
                </a:r>
                <a:br>
                  <a:rPr lang="en-US" sz="2400" dirty="0"/>
                </a:br>
                <a:r>
                  <a:rPr lang="en-US" sz="2400" dirty="0"/>
                  <a:t>Number of trigrams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2400" b="0" i="1" smtClean="0">
                            <a:latin typeface="Cambria Math"/>
                          </a:rPr>
                          <m:t>𝑂</m:t>
                        </m:r>
                        <m:r>
                          <a:rPr lang="da-DK" sz="2400" b="0" i="1" smtClean="0">
                            <a:latin typeface="Cambria Math"/>
                          </a:rPr>
                          <m:t>(</m:t>
                        </m:r>
                        <m:r>
                          <a:rPr lang="da-DK" sz="2400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da-DK" sz="24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da-DK" sz="2400" b="0" i="1" smtClean="0">
                        <a:latin typeface="Cambria Math"/>
                      </a:rPr>
                      <m:t>):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2400" b="0" i="1" smtClean="0">
                            <a:latin typeface="Cambria Math"/>
                          </a:rPr>
                          <m:t> </m:t>
                        </m:r>
                        <m:r>
                          <a:rPr lang="da-DK" sz="2400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da-DK" sz="24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da-DK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da-DK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2400" b="0" i="1" smtClean="0">
                            <a:latin typeface="Cambria Math"/>
                          </a:rPr>
                          <m:t>1000</m:t>
                        </m:r>
                      </m:e>
                      <m:sup>
                        <m:r>
                          <a:rPr lang="da-DK" sz="24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da-DK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da-DK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24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da-DK" sz="2400" b="0" i="1" smtClean="0">
                            <a:latin typeface="Cambria Math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sz="2400" dirty="0"/>
                  <a:t/>
                </a:r>
                <a:br>
                  <a:rPr lang="en-US" sz="2400" dirty="0"/>
                </a:br>
                <a:r>
                  <a:rPr lang="en-US" sz="2400" dirty="0"/>
                  <a:t>Number of </a:t>
                </a:r>
                <a:r>
                  <a:rPr lang="en-US" sz="2400" dirty="0" err="1"/>
                  <a:t>ngrams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2400" b="0" i="1" smtClean="0">
                            <a:latin typeface="Cambria Math"/>
                          </a:rPr>
                          <m:t>𝑂</m:t>
                        </m:r>
                        <m:r>
                          <a:rPr lang="da-DK" sz="2400" b="0" i="1" smtClean="0">
                            <a:latin typeface="Cambria Math"/>
                          </a:rPr>
                          <m:t>(</m:t>
                        </m:r>
                        <m:r>
                          <a:rPr lang="da-DK" sz="2400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da-DK" sz="24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da-DK" sz="2400" b="0" i="1" smtClean="0">
                        <a:latin typeface="Cambria Math"/>
                      </a:rPr>
                      <m:t>):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2400" b="0" i="1" smtClean="0">
                            <a:latin typeface="Cambria Math"/>
                          </a:rPr>
                          <m:t> </m:t>
                        </m:r>
                        <m:r>
                          <a:rPr lang="da-DK" sz="2400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da-DK" sz="24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da-DK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da-DK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2400" b="0" i="1" smtClean="0">
                            <a:latin typeface="Cambria Math"/>
                          </a:rPr>
                          <m:t>1000</m:t>
                        </m:r>
                      </m:e>
                      <m:sup>
                        <m:r>
                          <a:rPr lang="da-DK" sz="24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da-DK" sz="24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24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da-DK" sz="2400" b="0" i="1" smtClean="0">
                            <a:latin typeface="Cambria Math"/>
                          </a:rPr>
                          <m:t>3</m:t>
                        </m:r>
                        <m:r>
                          <a:rPr lang="da-DK" sz="24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600" dirty="0" smtClean="0"/>
                  <a:t/>
                </a:r>
                <a:br>
                  <a:rPr lang="en-US" sz="2600" dirty="0" smtClean="0"/>
                </a:br>
                <a:endParaRPr lang="da-DK" sz="2600" dirty="0"/>
              </a:p>
            </p:txBody>
          </p:sp>
        </mc:Choice>
        <mc:Fallback xmlns="">
          <p:sp>
            <p:nvSpPr>
              <p:cNvPr id="3" name="Pladsholder til ind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5770984" cy="4525963"/>
              </a:xfrm>
              <a:blipFill rotWithShape="1">
                <a:blip r:embed="rId2"/>
                <a:stretch>
                  <a:fillRect l="-2429" t="-1617" r="-739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654" y="203881"/>
            <a:ext cx="2571276" cy="359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281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3068" y="1628800"/>
            <a:ext cx="1512168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883" y="2572295"/>
            <a:ext cx="1778269" cy="294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DTU Design Guid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16089"/>
            <a:ext cx="596281" cy="8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413" y="5869820"/>
            <a:ext cx="1298639" cy="824082"/>
          </a:xfrm>
          <a:prstGeom prst="rect">
            <a:avLst/>
          </a:prstGeom>
        </p:spPr>
      </p:pic>
      <p:sp>
        <p:nvSpPr>
          <p:cNvPr id="9" name="Tekstboks 11"/>
          <p:cNvSpPr txBox="1"/>
          <p:nvPr/>
        </p:nvSpPr>
        <p:spPr>
          <a:xfrm>
            <a:off x="7772400" y="5942434"/>
            <a:ext cx="1067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   </a:t>
            </a:r>
            <a:r>
              <a:rPr lang="da-DK" sz="1400" dirty="0" smtClean="0">
                <a:solidFill>
                  <a:schemeClr val="bg1"/>
                </a:solidFill>
              </a:rPr>
              <a:t>02462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Alexander</a:t>
            </a:r>
          </a:p>
          <a:p>
            <a:pPr>
              <a:lnSpc>
                <a:spcPct val="75000"/>
              </a:lnSpc>
            </a:pPr>
            <a:r>
              <a:rPr lang="da-DK" sz="1400" dirty="0" err="1" smtClean="0">
                <a:solidFill>
                  <a:schemeClr val="bg1"/>
                </a:solidFill>
              </a:rPr>
              <a:t>Valentini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S194252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514543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Latent </a:t>
            </a:r>
            <a:r>
              <a:rPr lang="da-DK" dirty="0" err="1" smtClean="0"/>
              <a:t>semantic</a:t>
            </a:r>
            <a:r>
              <a:rPr lang="da-DK" dirty="0" smtClean="0"/>
              <a:t> </a:t>
            </a:r>
            <a:r>
              <a:rPr lang="da-DK" dirty="0" err="1" smtClean="0"/>
              <a:t>analysis</a:t>
            </a:r>
            <a:r>
              <a:rPr lang="da-DK" dirty="0" smtClean="0"/>
              <a:t> (LSA)</a:t>
            </a:r>
            <a:endParaRPr lang="da-DK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137" y="3645024"/>
            <a:ext cx="2378281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ktangel 4"/>
              <p:cNvSpPr/>
              <p:nvPr/>
            </p:nvSpPr>
            <p:spPr>
              <a:xfrm>
                <a:off x="395536" y="1124744"/>
                <a:ext cx="8208912" cy="45284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600"/>
                  </a:spcBef>
                </a:pPr>
                <a:r>
                  <a:rPr lang="en-US" sz="2000" dirty="0"/>
                  <a:t>Latent semantic analysis (LSA) analyze relationships between documents and words. LSA provides vector representations for documents &amp; words</a:t>
                </a:r>
              </a:p>
              <a:p>
                <a:pPr lvl="0">
                  <a:spcBef>
                    <a:spcPts val="1600"/>
                  </a:spcBef>
                </a:pPr>
                <a:r>
                  <a:rPr lang="en-US" sz="2000" dirty="0"/>
                  <a:t>Bag-of-words matrix is a matrix A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da-DK" sz="2000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000" dirty="0"/>
                  <a:t>=number of times the </a:t>
                </a:r>
                <a:r>
                  <a:rPr lang="en-US" sz="2000" dirty="0" err="1"/>
                  <a:t>i'th</a:t>
                </a:r>
                <a:r>
                  <a:rPr lang="en-US" sz="2000" dirty="0"/>
                  <a:t> word in the vocabulary occurs in the </a:t>
                </a:r>
                <a:r>
                  <a:rPr lang="en-US" sz="2000" dirty="0" err="1" smtClean="0"/>
                  <a:t>j'th</a:t>
                </a:r>
                <a:r>
                  <a:rPr lang="en-US" sz="2000" dirty="0" smtClean="0"/>
                  <a:t> document</a:t>
                </a:r>
                <a:endParaRPr lang="en-US" sz="2000" dirty="0"/>
              </a:p>
              <a:p>
                <a:pPr lvl="0">
                  <a:spcBef>
                    <a:spcPts val="1600"/>
                  </a:spcBef>
                </a:pPr>
                <a:r>
                  <a:rPr lang="en-US" sz="2000" dirty="0" smtClean="0"/>
                  <a:t>Calculate term-by-term </a:t>
                </a:r>
                <a:r>
                  <a:rPr lang="en-US" sz="2000" dirty="0"/>
                  <a:t>matrix,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</a:rPr>
                      <m:t>𝐵</m:t>
                    </m:r>
                    <m:r>
                      <a:rPr lang="en-US" sz="2000" i="1" dirty="0">
                        <a:latin typeface="Cambria Math"/>
                      </a:rPr>
                      <m:t>=</m:t>
                    </m:r>
                    <m:r>
                      <a:rPr lang="en-US" sz="2000" i="1" dirty="0"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da-DK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da-DK" sz="2000" i="1" dirty="0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000" dirty="0"/>
                  <a:t>, and document-by-document matrix,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/>
                      </a:rPr>
                      <m:t>𝐶</m:t>
                    </m:r>
                    <m:r>
                      <a:rPr lang="da-DK" sz="2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da-DK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2000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da-DK" sz="2000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da-DK" sz="20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2000" dirty="0"/>
                  <a:t>. The B matrix is sometimes also known as the </a:t>
                </a:r>
                <a:r>
                  <a:rPr lang="en-US" sz="2000" b="1" dirty="0"/>
                  <a:t>co-</a:t>
                </a:r>
                <a:r>
                  <a:rPr lang="en-US" sz="2000" b="1" dirty="0" err="1"/>
                  <a:t>occurence</a:t>
                </a:r>
                <a:r>
                  <a:rPr lang="en-US" sz="2000" b="1" dirty="0"/>
                  <a:t> matrix </a:t>
                </a:r>
                <a:r>
                  <a:rPr lang="en-US" sz="2000" dirty="0"/>
                  <a:t>is the second order moment</a:t>
                </a:r>
              </a:p>
              <a:p>
                <a:pPr lvl="0">
                  <a:spcBef>
                    <a:spcPts val="1600"/>
                  </a:spcBef>
                </a:pPr>
                <a:r>
                  <a:rPr lang="en-US" sz="2000" dirty="0" smtClean="0"/>
                  <a:t>How often do words occur in same document, </a:t>
                </a:r>
                <a:br>
                  <a:rPr lang="en-US" sz="2000" dirty="0" smtClean="0"/>
                </a:br>
                <a:r>
                  <a:rPr lang="en-US" sz="2000" dirty="0" smtClean="0"/>
                  <a:t>and how many words do documents share</a:t>
                </a:r>
              </a:p>
              <a:p>
                <a:pPr lvl="0">
                  <a:spcBef>
                    <a:spcPts val="1600"/>
                  </a:spcBef>
                </a:pPr>
                <a:r>
                  <a:rPr lang="en-US" sz="2000" dirty="0" smtClean="0"/>
                  <a:t>Related to the empirical covariance matrices. </a:t>
                </a:r>
              </a:p>
              <a:p>
                <a:pPr lvl="0">
                  <a:spcBef>
                    <a:spcPts val="1600"/>
                  </a:spcBef>
                </a:pPr>
                <a:r>
                  <a:rPr lang="en-US" sz="2000" dirty="0" smtClean="0"/>
                  <a:t>PCA </a:t>
                </a:r>
                <a:r>
                  <a:rPr lang="en-US" sz="2000" dirty="0"/>
                  <a:t>on B </a:t>
                </a:r>
                <a:r>
                  <a:rPr lang="en-US" sz="2000" dirty="0" smtClean="0"/>
                  <a:t>(for texts) and C (for words) creates latent spaces</a:t>
                </a:r>
              </a:p>
            </p:txBody>
          </p:sp>
        </mc:Choice>
        <mc:Fallback>
          <p:sp>
            <p:nvSpPr>
              <p:cNvPr id="5" name="Rektange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124744"/>
                <a:ext cx="8208912" cy="4528484"/>
              </a:xfrm>
              <a:prstGeom prst="rect">
                <a:avLst/>
              </a:prstGeom>
              <a:blipFill rotWithShape="0">
                <a:blip r:embed="rId3"/>
                <a:stretch>
                  <a:fillRect l="-817" t="-809" r="-892" b="-1617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6" descr="DTU Design Guid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16089"/>
            <a:ext cx="596281" cy="8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413" y="5869820"/>
            <a:ext cx="1298639" cy="824082"/>
          </a:xfrm>
          <a:prstGeom prst="rect">
            <a:avLst/>
          </a:prstGeom>
        </p:spPr>
      </p:pic>
      <p:sp>
        <p:nvSpPr>
          <p:cNvPr id="8" name="Tekstboks 11"/>
          <p:cNvSpPr txBox="1"/>
          <p:nvPr/>
        </p:nvSpPr>
        <p:spPr>
          <a:xfrm>
            <a:off x="7772400" y="5942434"/>
            <a:ext cx="1067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   </a:t>
            </a:r>
            <a:r>
              <a:rPr lang="da-DK" sz="1400" dirty="0" smtClean="0">
                <a:solidFill>
                  <a:schemeClr val="bg1"/>
                </a:solidFill>
              </a:rPr>
              <a:t>02462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Alexander</a:t>
            </a:r>
          </a:p>
          <a:p>
            <a:pPr>
              <a:lnSpc>
                <a:spcPct val="75000"/>
              </a:lnSpc>
            </a:pPr>
            <a:r>
              <a:rPr lang="da-DK" sz="1400" dirty="0" err="1" smtClean="0">
                <a:solidFill>
                  <a:schemeClr val="bg1"/>
                </a:solidFill>
              </a:rPr>
              <a:t>Valentini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S194252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331625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LSA – </a:t>
            </a:r>
            <a:r>
              <a:rPr lang="da-DK" dirty="0" err="1" smtClean="0"/>
              <a:t>cluster</a:t>
            </a:r>
            <a:r>
              <a:rPr lang="da-DK" dirty="0" smtClean="0"/>
              <a:t> </a:t>
            </a:r>
            <a:r>
              <a:rPr lang="da-DK" dirty="0" err="1" smtClean="0"/>
              <a:t>relationships</a:t>
            </a:r>
            <a:endParaRPr lang="da-DK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85442"/>
            <a:ext cx="737006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02893" y="1372126"/>
            <a:ext cx="7441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Example</a:t>
            </a:r>
            <a:r>
              <a:rPr lang="da-DK" dirty="0" smtClean="0"/>
              <a:t> with </a:t>
            </a:r>
            <a:r>
              <a:rPr lang="da-DK" dirty="0" err="1" smtClean="0"/>
              <a:t>texts</a:t>
            </a:r>
            <a:r>
              <a:rPr lang="da-DK" dirty="0" smtClean="0"/>
              <a:t> from </a:t>
            </a:r>
            <a:r>
              <a:rPr lang="da-DK" dirty="0" err="1" smtClean="0"/>
              <a:t>Exercise</a:t>
            </a:r>
            <a:r>
              <a:rPr lang="da-DK" dirty="0" smtClean="0"/>
              <a:t> 8 </a:t>
            </a:r>
            <a:r>
              <a:rPr lang="da-DK" dirty="0" err="1" smtClean="0"/>
              <a:t>about</a:t>
            </a:r>
            <a:r>
              <a:rPr lang="da-DK" dirty="0" smtClean="0"/>
              <a:t> image </a:t>
            </a:r>
            <a:r>
              <a:rPr lang="da-DK" dirty="0" err="1" smtClean="0"/>
              <a:t>classification</a:t>
            </a:r>
            <a:r>
              <a:rPr lang="da-DK" dirty="0" smtClean="0"/>
              <a:t> and neural scan</a:t>
            </a:r>
            <a:endParaRPr lang="en-GB" dirty="0"/>
          </a:p>
        </p:txBody>
      </p:sp>
      <p:pic>
        <p:nvPicPr>
          <p:cNvPr id="5" name="Picture 6" descr="DTU Design Gui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16089"/>
            <a:ext cx="596281" cy="8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413" y="5869820"/>
            <a:ext cx="1298639" cy="824082"/>
          </a:xfrm>
          <a:prstGeom prst="rect">
            <a:avLst/>
          </a:prstGeom>
        </p:spPr>
      </p:pic>
      <p:sp>
        <p:nvSpPr>
          <p:cNvPr id="7" name="Tekstboks 11"/>
          <p:cNvSpPr txBox="1"/>
          <p:nvPr/>
        </p:nvSpPr>
        <p:spPr>
          <a:xfrm>
            <a:off x="7772400" y="5942434"/>
            <a:ext cx="1067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   </a:t>
            </a:r>
            <a:r>
              <a:rPr lang="da-DK" sz="1400" dirty="0" smtClean="0">
                <a:solidFill>
                  <a:schemeClr val="bg1"/>
                </a:solidFill>
              </a:rPr>
              <a:t>02462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Alexander</a:t>
            </a:r>
          </a:p>
          <a:p>
            <a:pPr>
              <a:lnSpc>
                <a:spcPct val="75000"/>
              </a:lnSpc>
            </a:pPr>
            <a:r>
              <a:rPr lang="da-DK" sz="1400" dirty="0" err="1" smtClean="0">
                <a:solidFill>
                  <a:schemeClr val="bg1"/>
                </a:solidFill>
              </a:rPr>
              <a:t>Valentini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S194252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95974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Image as signal – </a:t>
            </a:r>
            <a:r>
              <a:rPr lang="da-DK" dirty="0" err="1" smtClean="0"/>
              <a:t>digitally</a:t>
            </a:r>
            <a:r>
              <a:rPr lang="da-DK" dirty="0" smtClean="0"/>
              <a:t> </a:t>
            </a:r>
            <a:r>
              <a:rPr lang="da-DK" dirty="0" err="1" smtClean="0"/>
              <a:t>converted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 smtClean="0"/>
              <a:t>Represented</a:t>
            </a:r>
            <a:r>
              <a:rPr lang="da-DK" dirty="0" smtClean="0"/>
              <a:t> as matrices </a:t>
            </a:r>
          </a:p>
          <a:p>
            <a:r>
              <a:rPr lang="da-DK" dirty="0" smtClean="0"/>
              <a:t>For </a:t>
            </a:r>
            <a:r>
              <a:rPr lang="da-DK" dirty="0" err="1" smtClean="0"/>
              <a:t>grayscale</a:t>
            </a:r>
            <a:r>
              <a:rPr lang="da-DK" dirty="0" smtClean="0"/>
              <a:t> images: </a:t>
            </a:r>
          </a:p>
          <a:p>
            <a:r>
              <a:rPr lang="da-DK" dirty="0" smtClean="0"/>
              <a:t>Values </a:t>
            </a:r>
            <a:r>
              <a:rPr lang="da-DK" dirty="0" err="1" smtClean="0"/>
              <a:t>between</a:t>
            </a:r>
            <a:r>
              <a:rPr lang="da-DK" dirty="0" smtClean="0"/>
              <a:t> 0 and 1 (</a:t>
            </a:r>
            <a:r>
              <a:rPr lang="da-DK" dirty="0" err="1" smtClean="0"/>
              <a:t>intensity</a:t>
            </a:r>
            <a:r>
              <a:rPr lang="da-DK" dirty="0" smtClean="0"/>
              <a:t>)</a:t>
            </a:r>
          </a:p>
          <a:p>
            <a:r>
              <a:rPr lang="da-DK" dirty="0" smtClean="0"/>
              <a:t>RGB </a:t>
            </a:r>
            <a:r>
              <a:rPr lang="da-DK" dirty="0" err="1" smtClean="0"/>
              <a:t>channels</a:t>
            </a:r>
            <a:r>
              <a:rPr lang="da-DK" dirty="0" smtClean="0"/>
              <a:t> for </a:t>
            </a:r>
            <a:r>
              <a:rPr lang="da-DK" dirty="0" err="1" smtClean="0"/>
              <a:t>color</a:t>
            </a:r>
            <a:r>
              <a:rPr lang="da-DK" dirty="0" smtClean="0"/>
              <a:t> images</a:t>
            </a:r>
          </a:p>
          <a:p>
            <a:r>
              <a:rPr lang="da-DK" dirty="0" smtClean="0"/>
              <a:t>Matrix </a:t>
            </a:r>
            <a:r>
              <a:rPr lang="da-DK" dirty="0" err="1" smtClean="0"/>
              <a:t>rows</a:t>
            </a:r>
            <a:r>
              <a:rPr lang="da-DK" dirty="0" smtClean="0"/>
              <a:t> </a:t>
            </a:r>
            <a:r>
              <a:rPr lang="da-DK" dirty="0" err="1" smtClean="0"/>
              <a:t>stacked</a:t>
            </a:r>
            <a:r>
              <a:rPr lang="da-DK" dirty="0" smtClean="0"/>
              <a:t> as a </a:t>
            </a:r>
            <a:r>
              <a:rPr lang="da-DK" dirty="0" err="1" smtClean="0"/>
              <a:t>vector</a:t>
            </a:r>
            <a:endParaRPr lang="da-DK" dirty="0" smtClean="0"/>
          </a:p>
          <a:p>
            <a:r>
              <a:rPr lang="en-GB" dirty="0" smtClean="0"/>
              <a:t>We used binarized images of 28x28 pixels. </a:t>
            </a:r>
            <a:endParaRPr lang="da-DK" dirty="0"/>
          </a:p>
          <a:p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32856"/>
            <a:ext cx="10477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542" y="5160997"/>
            <a:ext cx="5112567" cy="112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47704"/>
            <a:ext cx="260032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DTU Design Guid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16089"/>
            <a:ext cx="596281" cy="8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413" y="5869820"/>
            <a:ext cx="1298639" cy="824082"/>
          </a:xfrm>
          <a:prstGeom prst="rect">
            <a:avLst/>
          </a:prstGeom>
        </p:spPr>
      </p:pic>
      <p:sp>
        <p:nvSpPr>
          <p:cNvPr id="9" name="Tekstboks 11"/>
          <p:cNvSpPr txBox="1"/>
          <p:nvPr/>
        </p:nvSpPr>
        <p:spPr>
          <a:xfrm>
            <a:off x="7772400" y="5942434"/>
            <a:ext cx="1067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   </a:t>
            </a:r>
            <a:r>
              <a:rPr lang="da-DK" sz="1400" dirty="0" smtClean="0">
                <a:solidFill>
                  <a:schemeClr val="bg1"/>
                </a:solidFill>
              </a:rPr>
              <a:t>02462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Alexander</a:t>
            </a:r>
          </a:p>
          <a:p>
            <a:pPr>
              <a:lnSpc>
                <a:spcPct val="75000"/>
              </a:lnSpc>
            </a:pPr>
            <a:r>
              <a:rPr lang="da-DK" sz="1400" dirty="0" err="1" smtClean="0">
                <a:solidFill>
                  <a:schemeClr val="bg1"/>
                </a:solidFill>
              </a:rPr>
              <a:t>Valentini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S194252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317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36" y="1628800"/>
            <a:ext cx="2515408" cy="1157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Sentiment</a:t>
            </a:r>
            <a:r>
              <a:rPr lang="da-DK" dirty="0" smtClean="0"/>
              <a:t> </a:t>
            </a:r>
            <a:r>
              <a:rPr lang="da-DK" dirty="0" err="1" smtClean="0"/>
              <a:t>analysis</a:t>
            </a:r>
            <a:r>
              <a:rPr lang="da-DK" dirty="0" smtClean="0"/>
              <a:t> </a:t>
            </a:r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0"/>
                <a:ext cx="6347048" cy="4857403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Sentiment analysis is extracts and classify emotions and sentiments in text data</a:t>
                </a:r>
              </a:p>
              <a:p>
                <a:endParaRPr lang="en-US" dirty="0"/>
              </a:p>
              <a:p>
                <a:pPr marL="0" lvl="0" indent="0">
                  <a:spcBef>
                    <a:spcPts val="0"/>
                  </a:spcBef>
                  <a:buNone/>
                </a:pPr>
                <a:r>
                  <a:rPr lang="en-US" dirty="0" smtClean="0"/>
                  <a:t>Sentiment: Is the document positive or negative? </a:t>
                </a:r>
              </a:p>
              <a:p>
                <a:pPr marL="0" lvl="0" indent="0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lvl="0" indent="0">
                  <a:spcBef>
                    <a:spcPts val="0"/>
                  </a:spcBef>
                  <a:buNone/>
                </a:pPr>
                <a:r>
                  <a:rPr lang="en-US" dirty="0" smtClean="0"/>
                  <a:t>Arousal: How emotional is the document?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da-DK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be the word sentiment score for the </a:t>
                </a:r>
                <a:r>
                  <a:rPr lang="en-US" dirty="0" err="1" smtClean="0"/>
                  <a:t>k’th</a:t>
                </a:r>
                <a:r>
                  <a:rPr lang="en-US" dirty="0" smtClean="0"/>
                  <a:t> word, then the text sentiment score S and the text arousal score A are given by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a-DK" b="0" i="1" smtClean="0">
                        <a:latin typeface="Cambria Math"/>
                      </a:rPr>
                      <m:t>𝑆</m:t>
                    </m:r>
                    <m:r>
                      <a:rPr lang="da-DK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a-DK" b="0" i="1" smtClean="0">
                            <a:latin typeface="Cambria Math"/>
                          </a:rPr>
                          <m:t>𝑘</m:t>
                        </m:r>
                        <m:r>
                          <a:rPr lang="da-DK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da-DK" b="0" i="1" smtClean="0">
                            <a:latin typeface="Cambria Math"/>
                          </a:rPr>
                          <m:t>𝐾</m:t>
                        </m:r>
                      </m:sup>
                      <m:e>
                        <m:sSub>
                          <m:sSubPr>
                            <m:ctrlPr>
                              <a:rPr lang="da-D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da-DK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da-DK" dirty="0" smtClean="0"/>
                  <a:t>, </a:t>
                </a:r>
                <a14:m>
                  <m:oMath xmlns:m="http://schemas.openxmlformats.org/officeDocument/2006/math">
                    <m:r>
                      <a:rPr lang="da-DK" b="0" i="1" smtClean="0">
                        <a:latin typeface="Cambria Math"/>
                      </a:rPr>
                      <m:t>𝐴</m:t>
                    </m:r>
                    <m:r>
                      <a:rPr lang="da-DK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a-DK" b="0" i="1" smtClean="0">
                            <a:latin typeface="Cambria Math"/>
                          </a:rPr>
                          <m:t>𝑘</m:t>
                        </m:r>
                        <m:r>
                          <a:rPr lang="da-DK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da-DK" b="0" i="1" smtClean="0">
                            <a:latin typeface="Cambria Math"/>
                          </a:rPr>
                          <m:t>𝐾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da-DK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a-DK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a-DK" b="0" i="1" smtClean="0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da-DK" dirty="0" smtClean="0"/>
                  <a:t> </a:t>
                </a:r>
              </a:p>
              <a:p>
                <a:pPr marL="0" lvl="0" indent="0">
                  <a:buNone/>
                </a:pPr>
                <a:r>
                  <a:rPr lang="en-US" dirty="0" smtClean="0"/>
                  <a:t>Done efficiently as inner product between bag of words matrix x and sentiment score vector s :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b="0" i="1" smtClean="0">
                          <a:latin typeface="Cambria Math"/>
                        </a:rPr>
                        <m:t>𝑥</m:t>
                      </m:r>
                      <m:r>
                        <a:rPr lang="da-DK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da-DK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a-DK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a-DK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a-DK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a-DK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a-DK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a-DK" b="0" i="1" smtClean="0">
                              <a:latin typeface="Cambria Math"/>
                            </a:rPr>
                            <m:t>,..,</m:t>
                          </m:r>
                          <m:sSub>
                            <m:sSubPr>
                              <m:ctrlP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a-DK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a-DK" b="0" i="1" smtClean="0">
                                  <a:latin typeface="Cambria Math"/>
                                </a:rPr>
                                <m:t>𝑉</m:t>
                              </m:r>
                            </m:sub>
                          </m:sSub>
                        </m:e>
                      </m:d>
                      <m:r>
                        <a:rPr lang="da-DK" b="0" i="1" smtClean="0">
                          <a:latin typeface="Cambria Math"/>
                        </a:rPr>
                        <m:t>, </m:t>
                      </m:r>
                      <m:r>
                        <a:rPr lang="da-DK" b="0" i="1" smtClean="0">
                          <a:latin typeface="Cambria Math"/>
                        </a:rPr>
                        <m:t>𝑠</m:t>
                      </m:r>
                      <m:r>
                        <a:rPr lang="da-DK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da-DK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a-DK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da-DK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a-DK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a-DK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da-DK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a-DK" b="0" i="1" smtClean="0">
                              <a:latin typeface="Cambria Math"/>
                            </a:rPr>
                            <m:t>,..,</m:t>
                          </m:r>
                          <m:sSub>
                            <m:sSubPr>
                              <m:ctrlP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a-DK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da-DK" b="0" i="1" smtClean="0">
                                  <a:latin typeface="Cambria Math"/>
                                </a:rPr>
                                <m:t>𝑉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a-DK" b="0" dirty="0" smtClean="0"/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r>
                      <a:rPr lang="da-DK" b="0" i="1" smtClean="0">
                        <a:latin typeface="Cambria Math"/>
                      </a:rPr>
                      <m:t>𝑆</m:t>
                    </m:r>
                    <m:r>
                      <a:rPr lang="da-DK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da-DK" b="0" i="1" smtClean="0">
                            <a:latin typeface="Cambria Math"/>
                          </a:rPr>
                          <m:t>𝑖</m:t>
                        </m:r>
                        <m:r>
                          <a:rPr lang="da-DK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da-DK" b="0" i="1" smtClean="0">
                            <a:latin typeface="Cambria Math"/>
                          </a:rPr>
                          <m:t>𝑉</m:t>
                        </m:r>
                      </m:sup>
                      <m:e>
                        <m:sSub>
                          <m:sSubPr>
                            <m:ctrlPr>
                              <a:rPr lang="da-D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a-DK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a-DK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da-DK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da-DK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da-DK" b="0" i="1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da-DK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da-DK" b="0" i="1" smtClean="0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da-DK" b="0" i="1" smtClean="0">
                            <a:latin typeface="Cambria Math"/>
                          </a:rPr>
                          <m:t>𝑠</m:t>
                        </m:r>
                      </m:e>
                    </m:nary>
                  </m:oMath>
                </a14:m>
                <a:r>
                  <a:rPr lang="da-DK" dirty="0" smtClean="0"/>
                  <a:t>, </a:t>
                </a:r>
                <a14:m>
                  <m:oMath xmlns:m="http://schemas.openxmlformats.org/officeDocument/2006/math">
                    <m:r>
                      <a:rPr lang="da-DK" b="0" i="1" smtClean="0">
                        <a:latin typeface="Cambria Math"/>
                      </a:rPr>
                      <m:t>𝐴</m:t>
                    </m:r>
                    <m:r>
                      <a:rPr lang="da-DK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da-DK" b="0" i="1" smtClean="0">
                            <a:latin typeface="Cambria Math"/>
                          </a:rPr>
                          <m:t>𝑖</m:t>
                        </m:r>
                        <m:r>
                          <a:rPr lang="da-DK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da-DK" b="0" i="1" smtClean="0">
                            <a:latin typeface="Cambria Math"/>
                          </a:rPr>
                          <m:t>𝑉</m:t>
                        </m:r>
                      </m:sup>
                      <m:e>
                        <m:sSub>
                          <m:sSubPr>
                            <m:ctrlPr>
                              <a:rPr lang="da-D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da-DK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begChr m:val="|"/>
                            <m:endChr m:val="|"/>
                            <m:ctrlPr>
                              <a:rPr lang="da-DK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a-DK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a-DK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da-DK" b="0" i="1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da-DK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da-DK" b="0" i="1" smtClean="0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acc>
                          <m:accPr>
                            <m:chr m:val="̃"/>
                            <m:ctrlPr>
                              <a:rPr lang="da-DK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a-DK" b="0" i="1" smtClean="0">
                                <a:latin typeface="Cambria Math"/>
                              </a:rPr>
                              <m:t>𝑠</m:t>
                            </m:r>
                          </m:e>
                        </m:acc>
                      </m:e>
                    </m:nary>
                  </m:oMath>
                </a14:m>
                <a:endParaRPr lang="da-DK" b="0" dirty="0" smtClean="0"/>
              </a:p>
              <a:p>
                <a:pPr marL="0" lv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da-DK" dirty="0"/>
              </a:p>
            </p:txBody>
          </p:sp>
        </mc:Choice>
        <mc:Fallback xmlns="">
          <p:sp>
            <p:nvSpPr>
              <p:cNvPr id="3" name="Pladsholder til ind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6347048" cy="4857403"/>
              </a:xfrm>
              <a:blipFill rotWithShape="1">
                <a:blip r:embed="rId3"/>
                <a:stretch>
                  <a:fillRect l="-1153" t="-2008" b="-3764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oogle Shape;297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9666" y="3212976"/>
            <a:ext cx="2688878" cy="2376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DTU Design Guid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16089"/>
            <a:ext cx="596281" cy="8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413" y="5869820"/>
            <a:ext cx="1298639" cy="824082"/>
          </a:xfrm>
          <a:prstGeom prst="rect">
            <a:avLst/>
          </a:prstGeom>
        </p:spPr>
      </p:pic>
      <p:sp>
        <p:nvSpPr>
          <p:cNvPr id="9" name="Tekstboks 11"/>
          <p:cNvSpPr txBox="1"/>
          <p:nvPr/>
        </p:nvSpPr>
        <p:spPr>
          <a:xfrm>
            <a:off x="7772400" y="5942434"/>
            <a:ext cx="1067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   </a:t>
            </a:r>
            <a:r>
              <a:rPr lang="da-DK" sz="1400" dirty="0" smtClean="0">
                <a:solidFill>
                  <a:schemeClr val="bg1"/>
                </a:solidFill>
              </a:rPr>
              <a:t>02462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Alexander</a:t>
            </a:r>
          </a:p>
          <a:p>
            <a:pPr>
              <a:lnSpc>
                <a:spcPct val="75000"/>
              </a:lnSpc>
            </a:pPr>
            <a:r>
              <a:rPr lang="da-DK" sz="1400" dirty="0" err="1" smtClean="0">
                <a:solidFill>
                  <a:schemeClr val="bg1"/>
                </a:solidFill>
              </a:rPr>
              <a:t>Valentini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S194252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592177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Word </a:t>
            </a:r>
            <a:r>
              <a:rPr lang="en-US" b="1" dirty="0" err="1"/>
              <a:t>embeddings</a:t>
            </a:r>
            <a:r>
              <a:rPr lang="en-US" b="1" dirty="0"/>
              <a:t> and visualization (week9</a:t>
            </a:r>
            <a:r>
              <a:rPr lang="en-US" b="1" dirty="0" smtClean="0"/>
              <a:t>)</a:t>
            </a:r>
            <a:r>
              <a:rPr lang="en-US" b="1" dirty="0"/>
              <a:t/>
            </a:r>
            <a:br>
              <a:rPr lang="en-US" b="1" dirty="0"/>
            </a:b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- Word </a:t>
            </a:r>
            <a:r>
              <a:rPr lang="en-US" dirty="0" err="1" smtClean="0"/>
              <a:t>embeddings</a:t>
            </a:r>
            <a:r>
              <a:rPr lang="en-US" dirty="0" smtClean="0"/>
              <a:t> and </a:t>
            </a:r>
            <a:r>
              <a:rPr lang="en-US" dirty="0" err="1" smtClean="0"/>
              <a:t>GloVe</a:t>
            </a:r>
            <a:r>
              <a:rPr lang="en-US" dirty="0" smtClean="0"/>
              <a:t> vectors</a:t>
            </a:r>
            <a:br>
              <a:rPr lang="en-US" dirty="0" smtClean="0"/>
            </a:br>
            <a:r>
              <a:rPr lang="en-US" dirty="0" smtClean="0"/>
              <a:t>- Visualizing word </a:t>
            </a:r>
            <a:r>
              <a:rPr lang="en-US" dirty="0" err="1" smtClean="0"/>
              <a:t>embeddings</a:t>
            </a:r>
            <a:r>
              <a:rPr lang="en-US" dirty="0" smtClean="0"/>
              <a:t> with PCA</a:t>
            </a:r>
            <a:br>
              <a:rPr lang="en-US" dirty="0" smtClean="0"/>
            </a:br>
            <a:r>
              <a:rPr lang="en-US" dirty="0" smtClean="0"/>
              <a:t>- Bias in data </a:t>
            </a:r>
            <a:endParaRPr lang="da-DK" dirty="0"/>
          </a:p>
        </p:txBody>
      </p:sp>
      <p:pic>
        <p:nvPicPr>
          <p:cNvPr id="4" name="Picture 6" descr="DTU Design Gui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16089"/>
            <a:ext cx="596281" cy="8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413" y="5869820"/>
            <a:ext cx="1298639" cy="824082"/>
          </a:xfrm>
          <a:prstGeom prst="rect">
            <a:avLst/>
          </a:prstGeom>
        </p:spPr>
      </p:pic>
      <p:sp>
        <p:nvSpPr>
          <p:cNvPr id="6" name="Tekstboks 11"/>
          <p:cNvSpPr txBox="1"/>
          <p:nvPr/>
        </p:nvSpPr>
        <p:spPr>
          <a:xfrm>
            <a:off x="7772400" y="5942434"/>
            <a:ext cx="1067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   </a:t>
            </a:r>
            <a:r>
              <a:rPr lang="da-DK" sz="1400" dirty="0" smtClean="0">
                <a:solidFill>
                  <a:schemeClr val="bg1"/>
                </a:solidFill>
              </a:rPr>
              <a:t>02462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Alexander</a:t>
            </a:r>
          </a:p>
          <a:p>
            <a:pPr>
              <a:lnSpc>
                <a:spcPct val="75000"/>
              </a:lnSpc>
            </a:pPr>
            <a:r>
              <a:rPr lang="da-DK" sz="1400" dirty="0" err="1" smtClean="0">
                <a:solidFill>
                  <a:schemeClr val="bg1"/>
                </a:solidFill>
              </a:rPr>
              <a:t>Valentini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S194252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8591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Word </a:t>
            </a:r>
            <a:r>
              <a:rPr lang="en-US" dirty="0" err="1" smtClean="0"/>
              <a:t>embeddings</a:t>
            </a:r>
            <a:r>
              <a:rPr lang="en-US" dirty="0" smtClean="0"/>
              <a:t> &amp; </a:t>
            </a:r>
            <a:r>
              <a:rPr lang="en-US" dirty="0" err="1" smtClean="0"/>
              <a:t>GloVe</a:t>
            </a:r>
            <a:r>
              <a:rPr lang="en-US" dirty="0" smtClean="0"/>
              <a:t> vectors</a:t>
            </a:r>
            <a:endParaRPr lang="da-DK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392" y="4992953"/>
            <a:ext cx="2263761" cy="1532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785"/>
                <a:ext cx="8363272" cy="3816423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en-US" sz="2400" dirty="0" err="1" smtClean="0"/>
                  <a:t>GloVe</a:t>
                </a:r>
                <a:r>
                  <a:rPr lang="en-US" sz="2400" dirty="0" smtClean="0"/>
                  <a:t> use co-</a:t>
                </a:r>
                <a:r>
                  <a:rPr lang="en-US" sz="2400" dirty="0" err="1" smtClean="0"/>
                  <a:t>occurence</a:t>
                </a:r>
                <a:r>
                  <a:rPr lang="en-US" sz="2400" dirty="0" smtClean="0"/>
                  <a:t> matrix, not bag-of-words</a:t>
                </a:r>
              </a:p>
              <a:p>
                <a:r>
                  <a:rPr lang="da-DK" sz="2400" dirty="0" smtClean="0"/>
                  <a:t>Co-</a:t>
                </a:r>
                <a:r>
                  <a:rPr lang="da-DK" sz="2400" dirty="0" err="1" smtClean="0"/>
                  <a:t>occurrence</a:t>
                </a:r>
                <a:r>
                  <a:rPr lang="da-DK" sz="2400" dirty="0" smtClean="0"/>
                  <a:t> matrix X: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4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da-DK" sz="24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da-DK" sz="2400" dirty="0" smtClean="0"/>
                  <a:t>=</a:t>
                </a:r>
                <a:r>
                  <a:rPr lang="da-DK" sz="2400" dirty="0" err="1" smtClean="0"/>
                  <a:t>how</a:t>
                </a:r>
                <a:r>
                  <a:rPr lang="da-DK" sz="2400" dirty="0" smtClean="0"/>
                  <a:t> </a:t>
                </a:r>
                <a:r>
                  <a:rPr lang="da-DK" sz="2400" dirty="0" err="1" smtClean="0"/>
                  <a:t>often</a:t>
                </a:r>
                <a:r>
                  <a:rPr lang="da-DK" sz="2400" dirty="0" smtClean="0"/>
                  <a:t> </a:t>
                </a:r>
                <a:r>
                  <a:rPr lang="da-DK" sz="2400" dirty="0" err="1" smtClean="0"/>
                  <a:t>word</a:t>
                </a:r>
                <a:r>
                  <a:rPr lang="da-DK" sz="2400" dirty="0" smtClean="0"/>
                  <a:t> j </a:t>
                </a:r>
                <a:r>
                  <a:rPr lang="da-DK" sz="2400" dirty="0" err="1" smtClean="0"/>
                  <a:t>occurs</a:t>
                </a:r>
                <a:r>
                  <a:rPr lang="da-DK" sz="2400" dirty="0" smtClean="0"/>
                  <a:t> in </a:t>
                </a:r>
                <a:r>
                  <a:rPr lang="da-DK" sz="2400" dirty="0" err="1" smtClean="0"/>
                  <a:t>context</a:t>
                </a:r>
                <a:r>
                  <a:rPr lang="da-DK" sz="2400" dirty="0" smtClean="0"/>
                  <a:t> of </a:t>
                </a:r>
                <a:r>
                  <a:rPr lang="da-DK" sz="2400" dirty="0" err="1" smtClean="0"/>
                  <a:t>word</a:t>
                </a:r>
                <a:r>
                  <a:rPr lang="da-DK" sz="2400" dirty="0" smtClean="0"/>
                  <a:t> i</a:t>
                </a:r>
              </a:p>
              <a:p>
                <a:pPr>
                  <a:buFont typeface="Arial" charset="0"/>
                  <a:buChar char="•"/>
                </a:pPr>
                <a:r>
                  <a:rPr lang="da-DK" sz="2400" dirty="0" smtClean="0"/>
                  <a:t>Co-</a:t>
                </a:r>
                <a:r>
                  <a:rPr lang="da-DK" sz="2400" dirty="0" err="1" smtClean="0"/>
                  <a:t>occurrence</a:t>
                </a:r>
                <a:r>
                  <a:rPr lang="da-DK" sz="2400" dirty="0" smtClean="0"/>
                  <a:t> </a:t>
                </a:r>
                <a:r>
                  <a:rPr lang="da-DK" sz="2400" dirty="0" err="1" smtClean="0"/>
                  <a:t>probability</a:t>
                </a:r>
                <a:r>
                  <a:rPr lang="da-DK" sz="2400" dirty="0" smtClean="0"/>
                  <a:t> matrix P: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a-DK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4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da-DK" sz="24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da-DK" sz="2400" b="0" i="1" smtClean="0">
                        <a:latin typeface="Cambria Math"/>
                      </a:rPr>
                      <m:t>=</m:t>
                    </m:r>
                    <m:r>
                      <a:rPr lang="da-DK" sz="2400" b="0" i="1" smtClean="0"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da-DK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sz="2400" b="0" i="1" smtClean="0">
                            <a:latin typeface="Cambria Math"/>
                          </a:rPr>
                          <m:t>𝑤𝑜𝑟𝑑</m:t>
                        </m:r>
                        <m:r>
                          <a:rPr lang="da-DK" sz="2400" b="0" i="1" smtClean="0">
                            <a:latin typeface="Cambria Math"/>
                          </a:rPr>
                          <m:t> </m:t>
                        </m:r>
                        <m:r>
                          <a:rPr lang="da-DK" sz="2400" b="0" i="1" smtClean="0">
                            <a:latin typeface="Cambria Math"/>
                          </a:rPr>
                          <m:t>𝑗</m:t>
                        </m:r>
                      </m:e>
                      <m:e>
                        <m:r>
                          <a:rPr lang="da-DK" sz="2400" b="0" i="1" smtClean="0">
                            <a:latin typeface="Cambria Math"/>
                          </a:rPr>
                          <m:t>𝑤𝑜𝑟𝑑</m:t>
                        </m:r>
                        <m:r>
                          <a:rPr lang="da-DK" sz="2400" b="0" i="1" smtClean="0">
                            <a:latin typeface="Cambria Math"/>
                          </a:rPr>
                          <m:t> </m:t>
                        </m:r>
                        <m:r>
                          <a:rPr lang="da-DK" sz="2400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da-DK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a-DK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2400" b="0" i="1" smtClean="0">
                            <a:latin typeface="Cambria Math"/>
                          </a:rPr>
                          <m:t>𝑃</m:t>
                        </m:r>
                        <m:r>
                          <a:rPr lang="da-DK" sz="2400" b="0" i="1" smtClean="0">
                            <a:latin typeface="Cambria Math"/>
                          </a:rPr>
                          <m:t>[</m:t>
                        </m:r>
                        <m:r>
                          <a:rPr lang="da-DK" sz="2400" b="0" i="1" smtClean="0">
                            <a:latin typeface="Cambria Math"/>
                          </a:rPr>
                          <m:t>𝑤𝑜𝑟𝑑</m:t>
                        </m:r>
                        <m:r>
                          <a:rPr lang="da-DK" sz="2400" b="0" i="1" smtClean="0">
                            <a:latin typeface="Cambria Math"/>
                          </a:rPr>
                          <m:t> </m:t>
                        </m:r>
                        <m:r>
                          <a:rPr lang="da-DK" sz="2400" b="0" i="1" smtClean="0">
                            <a:latin typeface="Cambria Math"/>
                          </a:rPr>
                          <m:t>𝑗</m:t>
                        </m:r>
                        <m:r>
                          <a:rPr lang="da-DK" sz="2400" b="0" i="1" smtClean="0">
                            <a:latin typeface="Cambria Math"/>
                          </a:rPr>
                          <m:t>,</m:t>
                        </m:r>
                        <m:r>
                          <a:rPr lang="da-DK" sz="2400" b="0" i="1" smtClean="0">
                            <a:latin typeface="Cambria Math"/>
                          </a:rPr>
                          <m:t>𝑤𝑜𝑟𝑑</m:t>
                        </m:r>
                        <m:r>
                          <a:rPr lang="da-DK" sz="2400" b="0" i="1" smtClean="0">
                            <a:latin typeface="Cambria Math"/>
                          </a:rPr>
                          <m:t> </m:t>
                        </m:r>
                        <m:r>
                          <a:rPr lang="da-DK" sz="2400" b="0" i="1" smtClean="0">
                            <a:latin typeface="Cambria Math"/>
                          </a:rPr>
                          <m:t>𝑖</m:t>
                        </m:r>
                        <m:r>
                          <a:rPr lang="da-DK" sz="2400" b="0" i="1" smtClean="0">
                            <a:latin typeface="Cambria Math"/>
                          </a:rPr>
                          <m:t>]</m:t>
                        </m:r>
                        <m:r>
                          <m:rPr>
                            <m:nor/>
                          </m:rPr>
                          <a:rPr lang="da-DK" sz="2400" dirty="0"/>
                          <m:t> </m:t>
                        </m:r>
                      </m:num>
                      <m:den>
                        <m:r>
                          <a:rPr lang="da-DK" sz="2400" b="0" i="1" smtClean="0">
                            <a:latin typeface="Cambria Math"/>
                          </a:rPr>
                          <m:t>𝑃</m:t>
                        </m:r>
                        <m:r>
                          <a:rPr lang="da-DK" sz="2400" b="0" i="1" smtClean="0">
                            <a:latin typeface="Cambria Math"/>
                          </a:rPr>
                          <m:t>[</m:t>
                        </m:r>
                        <m:r>
                          <a:rPr lang="da-DK" sz="2400" b="0" i="1" smtClean="0">
                            <a:latin typeface="Cambria Math"/>
                          </a:rPr>
                          <m:t>𝑤𝑜𝑟𝑑</m:t>
                        </m:r>
                        <m:r>
                          <a:rPr lang="da-DK" sz="2400" b="0" i="1" smtClean="0">
                            <a:latin typeface="Cambria Math"/>
                          </a:rPr>
                          <m:t> </m:t>
                        </m:r>
                        <m:r>
                          <a:rPr lang="da-DK" sz="2400" b="0" i="1" smtClean="0">
                            <a:latin typeface="Cambria Math"/>
                          </a:rPr>
                          <m:t>𝑖</m:t>
                        </m:r>
                        <m:r>
                          <a:rPr lang="da-DK" sz="2400" b="0" i="1" smtClean="0">
                            <a:latin typeface="Cambria Math"/>
                          </a:rPr>
                          <m:t>]</m:t>
                        </m:r>
                        <m:r>
                          <m:rPr>
                            <m:nor/>
                          </m:rPr>
                          <a:rPr lang="da-DK" sz="2400" dirty="0"/>
                          <m:t> </m:t>
                        </m:r>
                      </m:den>
                    </m:f>
                    <m:r>
                      <a:rPr lang="da-DK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a-DK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a-DK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sz="2400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da-DK" sz="2400" b="0" i="1" smtClean="0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a-DK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sz="2400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da-DK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da-DK" sz="24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da-DK" sz="24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4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da-DK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da-DK" sz="24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da-DK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da-DK" sz="2400" b="0" i="1" smtClean="0">
                            <a:latin typeface="Cambria Math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da-DK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sz="2400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da-DK" sz="2400" b="0" i="1" smtClean="0">
                                <a:latin typeface="Cambria Math"/>
                              </a:rPr>
                              <m:t>𝑖𝑘</m:t>
                            </m:r>
                          </m:sub>
                        </m:sSub>
                      </m:e>
                    </m:nary>
                  </m:oMath>
                </a14:m>
                <a:endParaRPr lang="da-DK" sz="2400" dirty="0" smtClean="0"/>
              </a:p>
              <a:p>
                <a:pPr>
                  <a:buFont typeface="Arial" charset="0"/>
                  <a:buChar char="•"/>
                </a:pPr>
                <a:r>
                  <a:rPr lang="da-DK" sz="2400" dirty="0" err="1" smtClean="0"/>
                  <a:t>Minimizing</a:t>
                </a:r>
                <a:r>
                  <a:rPr lang="da-DK" sz="2400" dirty="0" smtClean="0"/>
                  <a:t> </a:t>
                </a:r>
                <a:r>
                  <a:rPr lang="da-DK" sz="2400" dirty="0" err="1" smtClean="0"/>
                  <a:t>cost</a:t>
                </a:r>
                <a:r>
                  <a:rPr lang="da-DK" sz="2400" dirty="0" smtClean="0"/>
                  <a:t> </a:t>
                </a:r>
                <a:r>
                  <a:rPr lang="da-DK" sz="2400" dirty="0" err="1" smtClean="0"/>
                  <a:t>function</a:t>
                </a:r>
                <a:r>
                  <a:rPr lang="da-DK" sz="2400" dirty="0" smtClean="0"/>
                  <a:t> for </a:t>
                </a:r>
                <a:r>
                  <a:rPr lang="da-DK" sz="2400" dirty="0" err="1" smtClean="0"/>
                  <a:t>word</a:t>
                </a:r>
                <a:r>
                  <a:rPr lang="da-DK" sz="2400" dirty="0" smtClean="0"/>
                  <a:t> matrices V,U: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a-DK" sz="2400" b="0" i="1" smtClean="0">
                        <a:latin typeface="Cambria Math"/>
                      </a:rPr>
                      <m:t>𝐽</m:t>
                    </m:r>
                    <m:r>
                      <a:rPr lang="da-DK" sz="24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da-DK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da-DK" sz="2400" b="0" i="1" smtClean="0">
                            <a:latin typeface="Cambria Math"/>
                          </a:rPr>
                          <m:t>𝑖</m:t>
                        </m:r>
                        <m:r>
                          <a:rPr lang="da-DK" sz="2400" b="0" i="1" smtClean="0">
                            <a:latin typeface="Cambria Math"/>
                          </a:rPr>
                          <m:t>,</m:t>
                        </m:r>
                        <m:r>
                          <a:rPr lang="da-DK" sz="2400" b="0" i="1" smtClean="0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r>
                          <a:rPr lang="da-DK" sz="2400" b="0" i="1" smtClean="0">
                            <a:latin typeface="Cambria Math"/>
                          </a:rPr>
                          <m:t>𝑤</m:t>
                        </m:r>
                        <m:d>
                          <m:dPr>
                            <m:ctrlPr>
                              <a:rPr lang="da-DK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a-DK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a-DK" sz="2400" b="0" i="1" smtClean="0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da-DK" sz="2400" b="0" i="1" smtClean="0">
                                    <a:latin typeface="Cambria Math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  <m:sSup>
                          <m:sSupPr>
                            <m:ctrlPr>
                              <a:rPr lang="da-DK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2400" b="0" i="1" smtClean="0">
                                <a:latin typeface="Cambria Math"/>
                              </a:rPr>
                              <m:t>[</m:t>
                            </m:r>
                            <m:r>
                              <a:rPr lang="da-DK" sz="2400" b="0" i="1" smtClean="0">
                                <a:latin typeface="Cambria Math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da-DK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a-DK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sz="2400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da-DK" sz="24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a-DK" sz="2400" b="0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da-DK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sz="24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da-DK" sz="2400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da-DK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da-DK" sz="2400" b="0" i="1" smtClean="0">
                                <a:latin typeface="Cambria Math"/>
                              </a:rPr>
                              <m:t>𝑙𝑜𝑔</m:t>
                            </m:r>
                            <m:sSub>
                              <m:sSubPr>
                                <m:ctrlPr>
                                  <a:rPr lang="da-DK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a-DK" sz="24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da-DK" sz="2400" b="0" i="1" smtClean="0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da-DK" sz="2400" b="0" i="1" smtClean="0">
                                    <a:latin typeface="Cambria Math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da-DK" sz="2400" b="0" i="1" smtClean="0">
                                <a:latin typeface="Cambria Math"/>
                              </a:rPr>
                              <m:t>)]</m:t>
                            </m:r>
                          </m:e>
                          <m:sup>
                            <m:r>
                              <a:rPr lang="da-DK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da-DK" sz="2400" b="0" i="1" smtClean="0">
                            <a:latin typeface="Cambria Math"/>
                          </a:rPr>
                          <m:t>,</m:t>
                        </m:r>
                        <m:r>
                          <a:rPr lang="da-DK" sz="2400" b="0" i="1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da-DK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a-DK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a-DK" sz="2400" b="0" i="1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da-DK" sz="24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da-DK" sz="2400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a-DK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a-DK" sz="2400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da-DK" sz="2400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da-DK" sz="2400" b="0" i="1" smtClean="0">
                            <a:latin typeface="Cambria Math"/>
                          </a:rPr>
                          <m:t>=</m:t>
                        </m:r>
                        <m:sSubSup>
                          <m:sSubSupPr>
                            <m:ctrlPr>
                              <a:rPr lang="da-DK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a-DK" sz="2400" b="0" i="1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da-DK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da-DK" sz="2400" b="0" i="1" smtClean="0">
                                <a:latin typeface="Cambria Math"/>
                              </a:rPr>
                              <m:t>𝑇</m:t>
                            </m:r>
                          </m:sup>
                        </m:sSubSup>
                        <m:sSub>
                          <m:sSubPr>
                            <m:ctrlPr>
                              <a:rPr lang="da-DK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sz="24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da-DK" sz="24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da-DK" sz="2400" dirty="0" smtClean="0"/>
                  <a:t> </a:t>
                </a:r>
                <a:endParaRPr lang="da-DK" sz="2400" dirty="0"/>
              </a:p>
            </p:txBody>
          </p:sp>
        </mc:Choice>
        <mc:Fallback xmlns="">
          <p:sp>
            <p:nvSpPr>
              <p:cNvPr id="3" name="Pladsholder til ind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785"/>
                <a:ext cx="8363272" cy="3816423"/>
              </a:xfrm>
              <a:blipFill rotWithShape="1">
                <a:blip r:embed="rId3"/>
                <a:stretch>
                  <a:fillRect l="-1093" t="-1278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Pladsholder til indhold 2"/>
              <p:cNvSpPr txBox="1">
                <a:spLocks/>
              </p:cNvSpPr>
              <p:nvPr/>
            </p:nvSpPr>
            <p:spPr>
              <a:xfrm>
                <a:off x="3519636" y="4992952"/>
                <a:ext cx="5192960" cy="12961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 smtClean="0"/>
                  <a:t>dimensionality D for the word vectors </a:t>
                </a:r>
                <a:r>
                  <a:rPr lang="da-DK" sz="2400" dirty="0"/>
                  <a:t>&amp;</a:t>
                </a:r>
                <a:endParaRPr lang="da-DK" sz="24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a-DK" sz="2400" b="0" i="1" smtClean="0">
                        <a:latin typeface="Cambria Math"/>
                      </a:rPr>
                      <m:t>𝑋</m:t>
                    </m:r>
                    <m:r>
                      <a:rPr lang="da-DK" sz="2400" b="0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da-DK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a-DK" sz="2400" b="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da-DK" sz="2400" b="0" i="1" smtClean="0">
                            <a:latin typeface="Cambria Math"/>
                            <a:ea typeface="Cambria Math"/>
                          </a:rPr>
                          <m:t>𝑉</m:t>
                        </m:r>
                        <m:r>
                          <a:rPr lang="da-DK" sz="2400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da-DK" sz="2400" b="0" i="1" smtClean="0">
                            <a:latin typeface="Cambria Math"/>
                            <a:ea typeface="Cambria Math"/>
                          </a:rPr>
                          <m:t>𝑉</m:t>
                        </m:r>
                      </m:sup>
                    </m:sSup>
                  </m:oMath>
                </a14:m>
                <a:r>
                  <a:rPr lang="da-DK" sz="2400" b="0" dirty="0" smtClean="0">
                    <a:ea typeface="Cambria Math"/>
                  </a:rPr>
                  <a:t> - </a:t>
                </a:r>
                <a14:m>
                  <m:oMath xmlns:m="http://schemas.openxmlformats.org/officeDocument/2006/math">
                    <m:r>
                      <a:rPr lang="da-DK" sz="2400" b="0" i="1" smtClean="0">
                        <a:latin typeface="Cambria Math"/>
                      </a:rPr>
                      <m:t>𝑈</m:t>
                    </m:r>
                    <m:r>
                      <a:rPr lang="da-DK" sz="2400" b="0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da-DK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a-DK" sz="2400" b="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da-DK" sz="2400" b="0" i="1" smtClean="0">
                            <a:latin typeface="Cambria Math"/>
                            <a:ea typeface="Cambria Math"/>
                          </a:rPr>
                          <m:t>𝐷</m:t>
                        </m:r>
                        <m:r>
                          <a:rPr lang="da-DK" sz="2400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da-DK" sz="2400" b="0" i="1" smtClean="0">
                            <a:latin typeface="Cambria Math"/>
                            <a:ea typeface="Cambria Math"/>
                          </a:rPr>
                          <m:t>𝑉</m:t>
                        </m:r>
                      </m:sup>
                    </m:sSup>
                  </m:oMath>
                </a14:m>
                <a:r>
                  <a:rPr lang="da-DK" sz="2400" b="0" dirty="0" smtClean="0">
                    <a:ea typeface="Cambria Math"/>
                  </a:rPr>
                  <a:t> - </a:t>
                </a:r>
                <a14:m>
                  <m:oMath xmlns:m="http://schemas.openxmlformats.org/officeDocument/2006/math">
                    <m:r>
                      <a:rPr lang="da-DK" sz="2400" b="0" i="1" smtClean="0">
                        <a:latin typeface="Cambria Math"/>
                      </a:rPr>
                      <m:t>𝑉</m:t>
                    </m:r>
                    <m:r>
                      <a:rPr lang="da-DK" sz="2400" b="0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da-DK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a-DK" sz="2400" b="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da-DK" sz="2400" b="0" i="1" smtClean="0">
                            <a:latin typeface="Cambria Math"/>
                            <a:ea typeface="Cambria Math"/>
                          </a:rPr>
                          <m:t>𝐷</m:t>
                        </m:r>
                        <m:r>
                          <a:rPr lang="da-DK" sz="2400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da-DK" sz="2400" b="0" i="1" smtClean="0">
                            <a:latin typeface="Cambria Math"/>
                            <a:ea typeface="Cambria Math"/>
                          </a:rPr>
                          <m:t>𝑉</m:t>
                        </m:r>
                      </m:sup>
                    </m:sSup>
                  </m:oMath>
                </a14:m>
                <a:endParaRPr lang="da-DK" sz="2400" b="0" dirty="0" smtClean="0">
                  <a:ea typeface="Cambria Math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da-DK" sz="2400" dirty="0"/>
              </a:p>
            </p:txBody>
          </p:sp>
        </mc:Choice>
        <mc:Fallback>
          <p:sp>
            <p:nvSpPr>
              <p:cNvPr id="9" name="Pladsholder til indho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9636" y="4992952"/>
                <a:ext cx="5192960" cy="1296144"/>
              </a:xfrm>
              <a:prstGeom prst="rect">
                <a:avLst/>
              </a:prstGeom>
              <a:blipFill rotWithShape="0">
                <a:blip r:embed="rId4"/>
                <a:stretch>
                  <a:fillRect l="-1761" t="-3756" r="-235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6" descr="DTU Design Guid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16089"/>
            <a:ext cx="596281" cy="8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413" y="5869820"/>
            <a:ext cx="1298639" cy="824082"/>
          </a:xfrm>
          <a:prstGeom prst="rect">
            <a:avLst/>
          </a:prstGeom>
        </p:spPr>
      </p:pic>
      <p:sp>
        <p:nvSpPr>
          <p:cNvPr id="8" name="Tekstboks 11"/>
          <p:cNvSpPr txBox="1"/>
          <p:nvPr/>
        </p:nvSpPr>
        <p:spPr>
          <a:xfrm>
            <a:off x="7772400" y="5942434"/>
            <a:ext cx="1067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   </a:t>
            </a:r>
            <a:r>
              <a:rPr lang="da-DK" sz="1400" dirty="0" smtClean="0">
                <a:solidFill>
                  <a:schemeClr val="bg1"/>
                </a:solidFill>
              </a:rPr>
              <a:t>02462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Alexander</a:t>
            </a:r>
          </a:p>
          <a:p>
            <a:pPr>
              <a:lnSpc>
                <a:spcPct val="75000"/>
              </a:lnSpc>
            </a:pPr>
            <a:r>
              <a:rPr lang="da-DK" sz="1400" dirty="0" err="1" smtClean="0">
                <a:solidFill>
                  <a:schemeClr val="bg1"/>
                </a:solidFill>
              </a:rPr>
              <a:t>Valentini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S194252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337671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Visualizing word </a:t>
            </a:r>
            <a:r>
              <a:rPr lang="en-US" dirty="0" err="1" smtClean="0"/>
              <a:t>embeddings</a:t>
            </a:r>
            <a:r>
              <a:rPr lang="en-US" dirty="0" smtClean="0"/>
              <a:t> with PCA</a:t>
            </a:r>
            <a:endParaRPr lang="da-DK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91264"/>
            <a:ext cx="3640056" cy="2821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3706975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ktangel 3"/>
          <p:cNvSpPr/>
          <p:nvPr/>
        </p:nvSpPr>
        <p:spPr>
          <a:xfrm>
            <a:off x="395536" y="4595842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Using the Glove method, we obtain D-dimensional vectors for each word</a:t>
            </a:r>
          </a:p>
          <a:p>
            <a:endParaRPr lang="en-US" dirty="0" smtClean="0"/>
          </a:p>
          <a:p>
            <a:r>
              <a:rPr lang="en-US" dirty="0" smtClean="0"/>
              <a:t>Dimension D is usually 10-1000 &amp; we PCA may reduce dimension to 2D for visualization</a:t>
            </a:r>
          </a:p>
          <a:p>
            <a:r>
              <a:rPr lang="en-US" dirty="0" smtClean="0"/>
              <a:t>Some </a:t>
            </a:r>
            <a:r>
              <a:rPr lang="en-US" dirty="0" smtClean="0"/>
              <a:t>features are likely to have some interpretation (ex. gender, family ties)</a:t>
            </a:r>
          </a:p>
          <a:p>
            <a:endParaRPr lang="en-US" dirty="0"/>
          </a:p>
          <a:p>
            <a:pPr algn="ctr"/>
            <a:r>
              <a:rPr lang="en-US" dirty="0" smtClean="0"/>
              <a:t>Word analogies and cosine distance</a:t>
            </a:r>
          </a:p>
        </p:txBody>
      </p:sp>
      <p:pic>
        <p:nvPicPr>
          <p:cNvPr id="6" name="Picture 6" descr="DTU Design Guid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16089"/>
            <a:ext cx="596281" cy="8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413" y="5869820"/>
            <a:ext cx="1298639" cy="824082"/>
          </a:xfrm>
          <a:prstGeom prst="rect">
            <a:avLst/>
          </a:prstGeom>
        </p:spPr>
      </p:pic>
      <p:sp>
        <p:nvSpPr>
          <p:cNvPr id="8" name="Tekstboks 11"/>
          <p:cNvSpPr txBox="1"/>
          <p:nvPr/>
        </p:nvSpPr>
        <p:spPr>
          <a:xfrm>
            <a:off x="7772400" y="5942434"/>
            <a:ext cx="1067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   </a:t>
            </a:r>
            <a:r>
              <a:rPr lang="da-DK" sz="1400" dirty="0" smtClean="0">
                <a:solidFill>
                  <a:schemeClr val="bg1"/>
                </a:solidFill>
              </a:rPr>
              <a:t>02462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Alexander</a:t>
            </a:r>
          </a:p>
          <a:p>
            <a:pPr>
              <a:lnSpc>
                <a:spcPct val="75000"/>
              </a:lnSpc>
            </a:pPr>
            <a:r>
              <a:rPr lang="da-DK" sz="1400" dirty="0" err="1" smtClean="0">
                <a:solidFill>
                  <a:schemeClr val="bg1"/>
                </a:solidFill>
              </a:rPr>
              <a:t>Valentini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S194252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539017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Bias in data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Word </a:t>
            </a:r>
            <a:r>
              <a:rPr lang="en-US" dirty="0" err="1" smtClean="0"/>
              <a:t>embeddings</a:t>
            </a:r>
            <a:r>
              <a:rPr lang="en-US" dirty="0" smtClean="0"/>
              <a:t> inherit implicit bias in the corpus – about gender, family, race </a:t>
            </a:r>
            <a:r>
              <a:rPr lang="en-US" dirty="0" err="1" smtClean="0"/>
              <a:t>etc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Evaluating word </a:t>
            </a:r>
            <a:r>
              <a:rPr lang="en-US" dirty="0" err="1" smtClean="0"/>
              <a:t>embeddings</a:t>
            </a:r>
            <a:r>
              <a:rPr lang="en-US" dirty="0" smtClean="0"/>
              <a:t> analogies will reveal bias.</a:t>
            </a:r>
          </a:p>
          <a:p>
            <a:pPr marL="0" indent="0">
              <a:buNone/>
            </a:pPr>
            <a:endParaRPr lang="en-US" dirty="0" smtClean="0"/>
          </a:p>
          <a:p>
            <a:endParaRPr lang="da-DK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869160"/>
            <a:ext cx="759142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137" y="1556792"/>
            <a:ext cx="3651915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DTU Design Guid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16089"/>
            <a:ext cx="596281" cy="8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413" y="5869820"/>
            <a:ext cx="1298639" cy="824082"/>
          </a:xfrm>
          <a:prstGeom prst="rect">
            <a:avLst/>
          </a:prstGeom>
        </p:spPr>
      </p:pic>
      <p:sp>
        <p:nvSpPr>
          <p:cNvPr id="8" name="Tekstboks 11"/>
          <p:cNvSpPr txBox="1"/>
          <p:nvPr/>
        </p:nvSpPr>
        <p:spPr>
          <a:xfrm>
            <a:off x="7772400" y="5942434"/>
            <a:ext cx="1067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   </a:t>
            </a:r>
            <a:r>
              <a:rPr lang="da-DK" sz="1400" dirty="0" smtClean="0">
                <a:solidFill>
                  <a:schemeClr val="bg1"/>
                </a:solidFill>
              </a:rPr>
              <a:t>02462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Alexander</a:t>
            </a:r>
          </a:p>
          <a:p>
            <a:pPr>
              <a:lnSpc>
                <a:spcPct val="75000"/>
              </a:lnSpc>
            </a:pPr>
            <a:r>
              <a:rPr lang="da-DK" sz="1400" dirty="0" err="1" smtClean="0">
                <a:solidFill>
                  <a:schemeClr val="bg1"/>
                </a:solidFill>
              </a:rPr>
              <a:t>Valentini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S194252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410094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PCA for visualization and transfer learning (week10)</a:t>
            </a:r>
            <a:br>
              <a:rPr lang="en-US" b="1" dirty="0"/>
            </a:b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395536" y="3886200"/>
            <a:ext cx="8352928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- </a:t>
            </a:r>
            <a:r>
              <a:rPr lang="en-US" dirty="0"/>
              <a:t>PCA for visualizing latent variables representations in neural networks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- Linear classifiers and the </a:t>
            </a:r>
            <a:r>
              <a:rPr lang="en-US" dirty="0" err="1" smtClean="0"/>
              <a:t>softmax</a:t>
            </a:r>
            <a:r>
              <a:rPr lang="en-US" dirty="0" smtClean="0"/>
              <a:t> function</a:t>
            </a:r>
            <a:br>
              <a:rPr lang="en-US" dirty="0" smtClean="0"/>
            </a:br>
            <a:r>
              <a:rPr lang="en-US" dirty="0" smtClean="0"/>
              <a:t>- Transfer learning </a:t>
            </a:r>
            <a:br>
              <a:rPr lang="en-US" dirty="0" smtClean="0"/>
            </a:br>
            <a:endParaRPr lang="da-DK" dirty="0"/>
          </a:p>
        </p:txBody>
      </p:sp>
      <p:pic>
        <p:nvPicPr>
          <p:cNvPr id="4" name="Picture 6" descr="DTU Design Gui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16089"/>
            <a:ext cx="596281" cy="8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413" y="5869820"/>
            <a:ext cx="1298639" cy="824082"/>
          </a:xfrm>
          <a:prstGeom prst="rect">
            <a:avLst/>
          </a:prstGeom>
        </p:spPr>
      </p:pic>
      <p:sp>
        <p:nvSpPr>
          <p:cNvPr id="6" name="Tekstboks 11"/>
          <p:cNvSpPr txBox="1"/>
          <p:nvPr/>
        </p:nvSpPr>
        <p:spPr>
          <a:xfrm>
            <a:off x="7772400" y="5942434"/>
            <a:ext cx="1067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   </a:t>
            </a:r>
            <a:r>
              <a:rPr lang="da-DK" sz="1400" dirty="0" smtClean="0">
                <a:solidFill>
                  <a:schemeClr val="bg1"/>
                </a:solidFill>
              </a:rPr>
              <a:t>02462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Alexander</a:t>
            </a:r>
          </a:p>
          <a:p>
            <a:pPr>
              <a:lnSpc>
                <a:spcPct val="75000"/>
              </a:lnSpc>
            </a:pPr>
            <a:r>
              <a:rPr lang="da-DK" sz="1400" dirty="0" err="1" smtClean="0">
                <a:solidFill>
                  <a:schemeClr val="bg1"/>
                </a:solidFill>
              </a:rPr>
              <a:t>Valentini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S194252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8591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PCA data visualizing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283968" y="1203253"/>
            <a:ext cx="4320480" cy="4530003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 smtClean="0"/>
              <a:t>2-layer network training with Neural Networks as Feature Extraction + Linear Classifier</a:t>
            </a:r>
          </a:p>
          <a:p>
            <a:pPr marL="0" lvl="0" indent="0">
              <a:spcBef>
                <a:spcPts val="1600"/>
              </a:spcBef>
              <a:buNone/>
            </a:pPr>
            <a:r>
              <a:rPr lang="en-US" dirty="0" smtClean="0"/>
              <a:t>Perform PCA on </a:t>
            </a:r>
            <a:r>
              <a:rPr lang="en-US" dirty="0" smtClean="0"/>
              <a:t>output </a:t>
            </a:r>
            <a:r>
              <a:rPr lang="en-US" dirty="0" smtClean="0"/>
              <a:t>of Feature Extraction</a:t>
            </a:r>
          </a:p>
          <a:p>
            <a:endParaRPr lang="en-US" dirty="0" smtClean="0"/>
          </a:p>
          <a:p>
            <a:endParaRPr lang="da-DK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77" y="3068960"/>
            <a:ext cx="3504891" cy="333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77" y="1147764"/>
            <a:ext cx="3485426" cy="192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DTU Design Guid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16089"/>
            <a:ext cx="596281" cy="8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413" y="5869820"/>
            <a:ext cx="1298639" cy="824082"/>
          </a:xfrm>
          <a:prstGeom prst="rect">
            <a:avLst/>
          </a:prstGeom>
        </p:spPr>
      </p:pic>
      <p:sp>
        <p:nvSpPr>
          <p:cNvPr id="8" name="Tekstboks 11"/>
          <p:cNvSpPr txBox="1"/>
          <p:nvPr/>
        </p:nvSpPr>
        <p:spPr>
          <a:xfrm>
            <a:off x="7772400" y="5942434"/>
            <a:ext cx="1067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   </a:t>
            </a:r>
            <a:r>
              <a:rPr lang="da-DK" sz="1400" dirty="0" smtClean="0">
                <a:solidFill>
                  <a:schemeClr val="bg1"/>
                </a:solidFill>
              </a:rPr>
              <a:t>02462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Alexander</a:t>
            </a:r>
          </a:p>
          <a:p>
            <a:pPr>
              <a:lnSpc>
                <a:spcPct val="75000"/>
              </a:lnSpc>
            </a:pPr>
            <a:r>
              <a:rPr lang="da-DK" sz="1400" dirty="0" err="1" smtClean="0">
                <a:solidFill>
                  <a:schemeClr val="bg1"/>
                </a:solidFill>
              </a:rPr>
              <a:t>Valentini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S194252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48218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err="1" smtClean="0"/>
              <a:t>Softmax</a:t>
            </a:r>
            <a:r>
              <a:rPr lang="da-DK" dirty="0" smtClean="0"/>
              <a:t> </a:t>
            </a:r>
            <a:r>
              <a:rPr lang="da-DK" dirty="0" err="1" smtClean="0"/>
              <a:t>function</a:t>
            </a:r>
            <a:r>
              <a:rPr lang="da-DK" dirty="0" smtClean="0"/>
              <a:t> for </a:t>
            </a:r>
            <a:r>
              <a:rPr lang="da-DK" dirty="0" err="1" smtClean="0"/>
              <a:t>Linear</a:t>
            </a:r>
            <a:r>
              <a:rPr lang="da-DK" dirty="0" smtClean="0"/>
              <a:t> </a:t>
            </a:r>
            <a:r>
              <a:rPr lang="da-DK" dirty="0" err="1" smtClean="0"/>
              <a:t>classifiers</a:t>
            </a:r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600200"/>
                <a:ext cx="8496944" cy="4525963"/>
              </a:xfrm>
            </p:spPr>
            <p:txBody>
              <a:bodyPr/>
              <a:lstStyle/>
              <a:p>
                <a:r>
                  <a:rPr lang="da-DK" sz="1800" b="0" dirty="0" smtClean="0"/>
                  <a:t>Prediction</a:t>
                </a:r>
                <a:r>
                  <a:rPr lang="en-US" sz="1800" b="0" dirty="0" smtClean="0"/>
                  <a:t> on linear combined input feature</a:t>
                </a:r>
                <a:r>
                  <a:rPr lang="da-DK" sz="1800" b="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18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da-DK" sz="18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da-DK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sz="18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da-DK" sz="1800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da-DK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a-DK" sz="18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da-DK" sz="1800" b="0" i="1" smtClean="0">
                            <a:latin typeface="Cambria Math"/>
                          </a:rPr>
                          <m:t>𝐾</m:t>
                        </m:r>
                      </m:sub>
                      <m:sup>
                        <m:r>
                          <a:rPr lang="da-DK" sz="1800" b="0" i="1" smtClean="0">
                            <a:latin typeface="Cambria Math"/>
                          </a:rPr>
                          <m:t>𝑇</m:t>
                        </m:r>
                      </m:sup>
                    </m:sSubSup>
                    <m:r>
                      <a:rPr lang="da-DK" sz="18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da-DK" sz="1800" b="0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a-DK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a-DK" sz="1800" b="0" i="1" smtClean="0">
                            <a:latin typeface="Cambria Math"/>
                          </a:rPr>
                          <m:t>𝑦</m:t>
                        </m:r>
                      </m:e>
                    </m:acc>
                    <m:d>
                      <m:dPr>
                        <m:ctrlPr>
                          <a:rPr lang="da-DK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sz="18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da-DK" sz="1800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da-DK" sz="1800" b="0" i="0" smtClean="0">
                        <a:latin typeface="Cambria Math"/>
                      </a:rPr>
                      <m:t>arg</m:t>
                    </m:r>
                    <m:r>
                      <a:rPr lang="da-DK" sz="1800" b="0" i="0" smtClean="0">
                        <a:latin typeface="Cambria Math"/>
                      </a:rPr>
                      <m:t> </m:t>
                    </m:r>
                    <m:limLow>
                      <m:limLowPr>
                        <m:ctrlPr>
                          <a:rPr lang="da-DK" sz="1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da-DK" sz="1800" b="0" i="0" smtClean="0">
                            <a:latin typeface="Cambria Math"/>
                          </a:rPr>
                          <m:t>max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da-DK" sz="1800" b="0" i="0" smtClean="0">
                            <a:latin typeface="Cambria Math"/>
                          </a:rPr>
                          <m:t>k</m:t>
                        </m:r>
                      </m:lim>
                    </m:limLow>
                  </m:oMath>
                </a14:m>
                <a:r>
                  <a:rPr lang="da-DK" sz="18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18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da-DK" sz="18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da-DK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sz="18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da-DK" sz="1800" b="0" dirty="0" smtClean="0"/>
              </a:p>
              <a:p>
                <a:r>
                  <a:rPr lang="da-DK" sz="1800" b="0" dirty="0" err="1" smtClean="0"/>
                  <a:t>Probalistic</a:t>
                </a:r>
                <a:r>
                  <a:rPr lang="da-DK" sz="1800" b="0" dirty="0" smtClean="0"/>
                  <a:t> </a:t>
                </a:r>
                <a:r>
                  <a:rPr lang="da-DK" sz="1800" dirty="0" err="1" smtClean="0"/>
                  <a:t>S</a:t>
                </a:r>
                <a:r>
                  <a:rPr lang="da-DK" sz="1800" b="0" dirty="0" err="1" smtClean="0"/>
                  <a:t>oftmax</a:t>
                </a:r>
                <a:r>
                  <a:rPr lang="da-DK" sz="1800" b="0" dirty="0" smtClean="0"/>
                  <a:t> transformation: </a:t>
                </a:r>
                <a14:m>
                  <m:oMath xmlns:m="http://schemas.openxmlformats.org/officeDocument/2006/math">
                    <m:r>
                      <a:rPr lang="da-DK" sz="1800" b="0" i="1" smtClean="0">
                        <a:latin typeface="Cambria Math"/>
                      </a:rPr>
                      <m:t>𝑃</m:t>
                    </m:r>
                    <m:d>
                      <m:dPr>
                        <m:endChr m:val="|"/>
                        <m:ctrlPr>
                          <a:rPr lang="da-DK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sz="1800" b="0" i="1" smtClean="0">
                            <a:latin typeface="Cambria Math"/>
                          </a:rPr>
                          <m:t>𝑦</m:t>
                        </m:r>
                        <m:r>
                          <a:rPr lang="da-DK" sz="1800" b="0" i="1" smtClean="0">
                            <a:latin typeface="Cambria Math"/>
                          </a:rPr>
                          <m:t>=</m:t>
                        </m:r>
                        <m:r>
                          <a:rPr lang="da-DK" sz="1800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da-DK" sz="1800" b="0" i="1" smtClean="0">
                        <a:latin typeface="Cambria Math"/>
                      </a:rPr>
                      <m:t>𝑥</m:t>
                    </m:r>
                    <m:r>
                      <a:rPr lang="da-DK" sz="1800" b="0" i="1" smtClean="0">
                        <a:latin typeface="Cambria Math"/>
                      </a:rPr>
                      <m:t>)=</m:t>
                    </m:r>
                    <m:f>
                      <m:fPr>
                        <m:ctrlPr>
                          <a:rPr lang="da-DK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da-DK" sz="1800" b="0" i="0" smtClean="0">
                            <a:latin typeface="Cambria Math"/>
                          </a:rPr>
                          <m:t>exp</m:t>
                        </m:r>
                        <m:r>
                          <a:rPr lang="da-DK" sz="1800" b="0" i="1" smtClean="0">
                            <a:latin typeface="Cambria Math"/>
                          </a:rPr>
                          <m:t>⁡(</m:t>
                        </m:r>
                        <m:sSub>
                          <m:sSubPr>
                            <m:ctrlPr>
                              <a:rPr lang="da-DK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sz="18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da-DK" sz="18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da-DK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a-DK" sz="18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da-DK" sz="18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nary>
                          <m:naryPr>
                            <m:chr m:val="∑"/>
                            <m:ctrlPr>
                              <a:rPr lang="pt-BR" sz="18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da-DK" sz="18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pt-BR" sz="180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da-DK" sz="1800" b="0" i="1" smtClean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da-DK" sz="1800" b="0" i="1" smtClean="0">
                                <a:latin typeface="Cambria Math"/>
                              </a:rPr>
                              <m:t>𝐾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da-DK" sz="1800" b="0" i="0" smtClean="0">
                                <a:latin typeface="Cambria Math"/>
                              </a:rPr>
                              <m:t>exp</m:t>
                            </m:r>
                            <m:r>
                              <a:rPr lang="da-DK" sz="1800" b="0" i="1" smtClean="0">
                                <a:latin typeface="Cambria Math"/>
                              </a:rPr>
                              <m:t>⁡(</m:t>
                            </m:r>
                            <m:sSub>
                              <m:sSubPr>
                                <m:ctrlPr>
                                  <a:rPr lang="da-DK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a-DK" sz="18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da-DK" sz="18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da-DK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a-DK" sz="18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da-DK" sz="1800" b="0" i="1" smtClean="0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den>
                    </m:f>
                  </m:oMath>
                </a14:m>
                <a:endParaRPr lang="da-DK" sz="1800" dirty="0" smtClean="0"/>
              </a:p>
              <a:p>
                <a:r>
                  <a:rPr lang="da-DK" sz="1800" b="0" dirty="0" smtClean="0"/>
                  <a:t>Most </a:t>
                </a:r>
                <a:r>
                  <a:rPr lang="da-DK" sz="1800" b="0" dirty="0" err="1" smtClean="0"/>
                  <a:t>likely</a:t>
                </a:r>
                <a:r>
                  <a:rPr lang="da-DK" sz="1800" b="0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1800" b="0" i="0" smtClean="0">
                        <a:latin typeface="Cambria Math"/>
                      </a:rPr>
                      <m:t>arg</m:t>
                    </m:r>
                    <m:r>
                      <a:rPr lang="da-DK" sz="1800" b="0" i="0" smtClean="0">
                        <a:latin typeface="Cambria Math"/>
                      </a:rPr>
                      <m:t> </m:t>
                    </m:r>
                    <m:limLow>
                      <m:limLowPr>
                        <m:ctrlPr>
                          <a:rPr lang="da-DK" sz="1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da-DK" sz="1800" b="0" i="0" smtClean="0">
                            <a:latin typeface="Cambria Math"/>
                          </a:rPr>
                          <m:t>max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da-DK" sz="1800" b="0" i="0" smtClean="0">
                            <a:latin typeface="Cambria Math"/>
                          </a:rPr>
                          <m:t>k</m:t>
                        </m:r>
                      </m:lim>
                    </m:limLow>
                    <m:r>
                      <a:rPr lang="da-DK" sz="1800" b="0" i="0" smtClean="0">
                        <a:latin typeface="Cambria Math"/>
                      </a:rPr>
                      <m:t> </m:t>
                    </m:r>
                    <m:r>
                      <a:rPr lang="da-DK" sz="1800" b="0" i="1" smtClean="0">
                        <a:latin typeface="Cambria Math"/>
                      </a:rPr>
                      <m:t>𝑃</m:t>
                    </m:r>
                    <m:d>
                      <m:dPr>
                        <m:endChr m:val="|"/>
                        <m:ctrlPr>
                          <a:rPr lang="da-DK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sz="1800" b="0" i="1" smtClean="0">
                            <a:latin typeface="Cambria Math"/>
                          </a:rPr>
                          <m:t>𝑦</m:t>
                        </m:r>
                        <m:r>
                          <a:rPr lang="da-DK" sz="1800" b="0" i="1" smtClean="0">
                            <a:latin typeface="Cambria Math"/>
                          </a:rPr>
                          <m:t>=</m:t>
                        </m:r>
                        <m:r>
                          <a:rPr lang="da-DK" sz="1800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da-DK" sz="1800" b="0" i="1" smtClean="0">
                        <a:latin typeface="Cambria Math"/>
                      </a:rPr>
                      <m:t>𝑥</m:t>
                    </m:r>
                    <m:r>
                      <a:rPr lang="da-DK" sz="1800" b="0" i="1" smtClean="0">
                        <a:latin typeface="Cambria Math"/>
                      </a:rPr>
                      <m:t>)=</m:t>
                    </m:r>
                    <m:r>
                      <m:rPr>
                        <m:sty m:val="p"/>
                      </m:rPr>
                      <a:rPr lang="da-DK" sz="1800" b="0" i="0" smtClean="0">
                        <a:latin typeface="Cambria Math"/>
                      </a:rPr>
                      <m:t>arg</m:t>
                    </m:r>
                    <m:r>
                      <a:rPr lang="da-DK" sz="1800" b="0" i="0" smtClean="0">
                        <a:latin typeface="Cambria Math"/>
                      </a:rPr>
                      <m:t> </m:t>
                    </m:r>
                    <m:limLow>
                      <m:limLowPr>
                        <m:ctrlPr>
                          <a:rPr lang="da-DK" sz="1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da-DK" sz="1800" b="0" i="0" smtClean="0">
                            <a:latin typeface="Cambria Math"/>
                          </a:rPr>
                          <m:t>max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da-DK" sz="1800" b="0" i="0" smtClean="0">
                            <a:latin typeface="Cambria Math"/>
                          </a:rPr>
                          <m:t>k</m:t>
                        </m:r>
                      </m:lim>
                    </m:limLow>
                    <m:f>
                      <m:fPr>
                        <m:ctrlPr>
                          <a:rPr lang="da-DK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da-DK" sz="1800" b="0" i="0" smtClean="0">
                            <a:latin typeface="Cambria Math"/>
                          </a:rPr>
                          <m:t>exp</m:t>
                        </m:r>
                        <m:r>
                          <a:rPr lang="da-DK" sz="1800" b="0" i="1" smtClean="0">
                            <a:latin typeface="Cambria Math"/>
                          </a:rPr>
                          <m:t>⁡(</m:t>
                        </m:r>
                        <m:sSub>
                          <m:sSubPr>
                            <m:ctrlPr>
                              <a:rPr lang="da-DK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sz="18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da-DK" sz="18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da-DK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a-DK" sz="18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da-DK" sz="18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nary>
                          <m:naryPr>
                            <m:chr m:val="∑"/>
                            <m:ctrlPr>
                              <a:rPr lang="pt-BR" sz="18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da-DK" sz="18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pt-BR" sz="180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da-DK" sz="1800" b="0" i="1" smtClean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da-DK" sz="1800" b="0" i="1" smtClean="0">
                                <a:latin typeface="Cambria Math"/>
                              </a:rPr>
                              <m:t>𝐾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da-DK" sz="1800" b="0" i="0" smtClean="0">
                                <a:latin typeface="Cambria Math"/>
                              </a:rPr>
                              <m:t>exp</m:t>
                            </m:r>
                            <m:r>
                              <a:rPr lang="da-DK" sz="1800" b="0" i="1" smtClean="0">
                                <a:latin typeface="Cambria Math"/>
                              </a:rPr>
                              <m:t>⁡(</m:t>
                            </m:r>
                            <m:sSub>
                              <m:sSubPr>
                                <m:ctrlPr>
                                  <a:rPr lang="da-DK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a-DK" sz="18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da-DK" sz="18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da-DK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a-DK" sz="18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da-DK" sz="1800" b="0" i="1" smtClean="0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den>
                    </m:f>
                    <m:r>
                      <a:rPr lang="da-DK" sz="1800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da-DK" sz="1800" b="0" i="0" smtClean="0">
                        <a:latin typeface="Cambria Math"/>
                      </a:rPr>
                      <m:t>arg</m:t>
                    </m:r>
                    <m:r>
                      <a:rPr lang="da-DK" sz="1800" b="0" i="0" smtClean="0">
                        <a:latin typeface="Cambria Math"/>
                      </a:rPr>
                      <m:t> </m:t>
                    </m:r>
                    <m:limLow>
                      <m:limLowPr>
                        <m:ctrlPr>
                          <a:rPr lang="da-DK" sz="1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da-DK" sz="1800" b="0" i="0" smtClean="0">
                            <a:latin typeface="Cambria Math"/>
                          </a:rPr>
                          <m:t>max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da-DK" sz="1800" b="0" i="0" smtClean="0">
                            <a:latin typeface="Cambria Math"/>
                          </a:rPr>
                          <m:t>k</m:t>
                        </m:r>
                      </m:lim>
                    </m:limLow>
                    <m:r>
                      <m:rPr>
                        <m:nor/>
                      </m:rPr>
                      <a:rPr lang="da-DK" sz="1800" b="0" dirty="0" smtClean="0"/>
                      <m:t> </m:t>
                    </m:r>
                    <m:sSub>
                      <m:sSubPr>
                        <m:ctrlPr>
                          <a:rPr lang="da-DK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18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da-DK" sz="18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da-DK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sz="18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da-DK" sz="18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da-DK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a-DK" sz="1800" b="0" i="1" smtClean="0">
                            <a:latin typeface="Cambria Math"/>
                          </a:rPr>
                          <m:t>𝑦</m:t>
                        </m:r>
                      </m:e>
                    </m:acc>
                    <m:d>
                      <m:dPr>
                        <m:ctrlPr>
                          <a:rPr lang="da-DK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sz="18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da-DK" sz="1800" dirty="0"/>
              </a:p>
            </p:txBody>
          </p:sp>
        </mc:Choice>
        <mc:Fallback xmlns="">
          <p:sp>
            <p:nvSpPr>
              <p:cNvPr id="3" name="Pladsholder til ind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600200"/>
                <a:ext cx="8496944" cy="4525963"/>
              </a:xfrm>
              <a:blipFill rotWithShape="1">
                <a:blip r:embed="rId2"/>
                <a:stretch>
                  <a:fillRect l="-502" t="-539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22" y="3429000"/>
            <a:ext cx="7315572" cy="187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TU Design Guid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16089"/>
            <a:ext cx="596281" cy="8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413" y="5869820"/>
            <a:ext cx="1298639" cy="824082"/>
          </a:xfrm>
          <a:prstGeom prst="rect">
            <a:avLst/>
          </a:prstGeom>
        </p:spPr>
      </p:pic>
      <p:sp>
        <p:nvSpPr>
          <p:cNvPr id="7" name="Tekstboks 11"/>
          <p:cNvSpPr txBox="1"/>
          <p:nvPr/>
        </p:nvSpPr>
        <p:spPr>
          <a:xfrm>
            <a:off x="7772400" y="5942434"/>
            <a:ext cx="1067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   </a:t>
            </a:r>
            <a:r>
              <a:rPr lang="da-DK" sz="1400" dirty="0" smtClean="0">
                <a:solidFill>
                  <a:schemeClr val="bg1"/>
                </a:solidFill>
              </a:rPr>
              <a:t>02462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Alexander</a:t>
            </a:r>
          </a:p>
          <a:p>
            <a:pPr>
              <a:lnSpc>
                <a:spcPct val="75000"/>
              </a:lnSpc>
            </a:pPr>
            <a:r>
              <a:rPr lang="da-DK" sz="1400" dirty="0" err="1" smtClean="0">
                <a:solidFill>
                  <a:schemeClr val="bg1"/>
                </a:solidFill>
              </a:rPr>
              <a:t>Valentini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S194252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244137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Transfer </a:t>
            </a:r>
            <a:r>
              <a:rPr lang="da-DK" dirty="0" err="1" smtClean="0"/>
              <a:t>learning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44008" y="1844824"/>
            <a:ext cx="3816424" cy="14401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Training network on dataset and using learned feature extraction part on another datasets… is </a:t>
            </a:r>
            <a:r>
              <a:rPr lang="en-US" u="sng" dirty="0" smtClean="0"/>
              <a:t>transfer learning</a:t>
            </a:r>
            <a:endParaRPr lang="da-DK" u="sng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49997"/>
            <a:ext cx="4354638" cy="223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dsholder til indhold 2"/>
          <p:cNvSpPr txBox="1">
            <a:spLocks/>
          </p:cNvSpPr>
          <p:nvPr/>
        </p:nvSpPr>
        <p:spPr>
          <a:xfrm>
            <a:off x="5047706" y="2969791"/>
            <a:ext cx="3584971" cy="282016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Reduce training + improve performance (especially on small datasets)</a:t>
            </a:r>
          </a:p>
          <a:p>
            <a:pPr marL="0" indent="0">
              <a:buNone/>
            </a:pPr>
            <a:r>
              <a:rPr lang="en-US" dirty="0" smtClean="0"/>
              <a:t>Use pre-trained Network (on similar task if possible)</a:t>
            </a:r>
          </a:p>
          <a:p>
            <a:pPr marL="0" indent="0">
              <a:buNone/>
            </a:pPr>
            <a:r>
              <a:rPr lang="en-US" dirty="0" smtClean="0"/>
              <a:t>Freeze Feature Extraction, train new Linear Classifier</a:t>
            </a:r>
          </a:p>
          <a:p>
            <a:pPr marL="0" indent="0">
              <a:buNone/>
            </a:pPr>
            <a:r>
              <a:rPr lang="en-US" dirty="0" smtClean="0"/>
              <a:t>Unfreeze, fine tune entire Network with small learning rate from previous weights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9" y="1268760"/>
            <a:ext cx="4138612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DTU Design Guid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16089"/>
            <a:ext cx="596281" cy="8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413" y="5869820"/>
            <a:ext cx="1298639" cy="824082"/>
          </a:xfrm>
          <a:prstGeom prst="rect">
            <a:avLst/>
          </a:prstGeom>
        </p:spPr>
      </p:pic>
      <p:sp>
        <p:nvSpPr>
          <p:cNvPr id="10" name="Tekstboks 11"/>
          <p:cNvSpPr txBox="1"/>
          <p:nvPr/>
        </p:nvSpPr>
        <p:spPr>
          <a:xfrm>
            <a:off x="7772400" y="5942434"/>
            <a:ext cx="1067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   </a:t>
            </a:r>
            <a:r>
              <a:rPr lang="da-DK" sz="1400" dirty="0" smtClean="0">
                <a:solidFill>
                  <a:schemeClr val="bg1"/>
                </a:solidFill>
              </a:rPr>
              <a:t>02462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Alexander</a:t>
            </a:r>
          </a:p>
          <a:p>
            <a:pPr>
              <a:lnSpc>
                <a:spcPct val="75000"/>
              </a:lnSpc>
            </a:pPr>
            <a:r>
              <a:rPr lang="da-DK" sz="1400" dirty="0" err="1" smtClean="0">
                <a:solidFill>
                  <a:schemeClr val="bg1"/>
                </a:solidFill>
              </a:rPr>
              <a:t>Valentini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S194252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72454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Continuous probability and decision theory (week2)</a:t>
            </a:r>
            <a:r>
              <a:rPr lang="en-US" dirty="0" smtClean="0"/>
              <a:t> 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- Densities, expectation, mean and variance</a:t>
            </a:r>
            <a:br>
              <a:rPr lang="en-US" dirty="0"/>
            </a:br>
            <a:r>
              <a:rPr lang="en-US" dirty="0"/>
              <a:t>- Normal distribution</a:t>
            </a:r>
            <a:br>
              <a:rPr lang="en-US" dirty="0"/>
            </a:br>
            <a:r>
              <a:rPr lang="en-US" dirty="0"/>
              <a:t>- Decision theory</a:t>
            </a:r>
            <a:r>
              <a:rPr lang="en-US" dirty="0" smtClean="0"/>
              <a:t> </a:t>
            </a:r>
            <a:endParaRPr lang="da-DK" dirty="0"/>
          </a:p>
        </p:txBody>
      </p:sp>
      <p:pic>
        <p:nvPicPr>
          <p:cNvPr id="4" name="Picture 6" descr="DTU Design Gui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16089"/>
            <a:ext cx="596281" cy="8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413" y="5869820"/>
            <a:ext cx="1298639" cy="824082"/>
          </a:xfrm>
          <a:prstGeom prst="rect">
            <a:avLst/>
          </a:prstGeom>
        </p:spPr>
      </p:pic>
      <p:sp>
        <p:nvSpPr>
          <p:cNvPr id="6" name="Tekstboks 11"/>
          <p:cNvSpPr txBox="1"/>
          <p:nvPr/>
        </p:nvSpPr>
        <p:spPr>
          <a:xfrm>
            <a:off x="7772400" y="5942434"/>
            <a:ext cx="1067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   </a:t>
            </a:r>
            <a:r>
              <a:rPr lang="da-DK" sz="1400" dirty="0" smtClean="0">
                <a:solidFill>
                  <a:schemeClr val="bg1"/>
                </a:solidFill>
              </a:rPr>
              <a:t>02462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Alexander</a:t>
            </a:r>
          </a:p>
          <a:p>
            <a:pPr>
              <a:lnSpc>
                <a:spcPct val="75000"/>
              </a:lnSpc>
            </a:pPr>
            <a:r>
              <a:rPr lang="da-DK" sz="1400" dirty="0" err="1" smtClean="0">
                <a:solidFill>
                  <a:schemeClr val="bg1"/>
                </a:solidFill>
              </a:rPr>
              <a:t>Valentini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S194252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9471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Densities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 err="1" smtClean="0"/>
              <a:t>Probability</a:t>
            </a:r>
            <a:r>
              <a:rPr lang="da-DK" dirty="0" smtClean="0"/>
              <a:t> of a variable </a:t>
            </a:r>
            <a:r>
              <a:rPr lang="da-DK" dirty="0" err="1" smtClean="0"/>
              <a:t>being</a:t>
            </a:r>
            <a:r>
              <a:rPr lang="da-DK" dirty="0" smtClean="0"/>
              <a:t> in an interval</a:t>
            </a:r>
          </a:p>
          <a:p>
            <a:endParaRPr lang="da-DK" dirty="0" smtClean="0"/>
          </a:p>
          <a:p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r>
              <a:rPr lang="da-DK" dirty="0" smtClean="0"/>
              <a:t>(</a:t>
            </a:r>
            <a:r>
              <a:rPr lang="da-DK" dirty="0" err="1" smtClean="0"/>
              <a:t>Relatable</a:t>
            </a:r>
            <a:r>
              <a:rPr lang="da-DK" dirty="0" smtClean="0"/>
              <a:t> to </a:t>
            </a:r>
            <a:r>
              <a:rPr lang="da-DK" dirty="0" err="1" smtClean="0"/>
              <a:t>mass</a:t>
            </a:r>
            <a:r>
              <a:rPr lang="da-DK" dirty="0" smtClean="0"/>
              <a:t> </a:t>
            </a:r>
            <a:r>
              <a:rPr lang="da-DK" dirty="0" err="1" smtClean="0"/>
              <a:t>function</a:t>
            </a:r>
            <a:r>
              <a:rPr lang="da-DK" dirty="0" smtClean="0"/>
              <a:t>)</a:t>
            </a:r>
          </a:p>
          <a:p>
            <a:r>
              <a:rPr lang="da-DK" dirty="0" err="1" smtClean="0"/>
              <a:t>Density</a:t>
            </a:r>
            <a:r>
              <a:rPr lang="da-DK" dirty="0" smtClean="0"/>
              <a:t> </a:t>
            </a:r>
            <a:r>
              <a:rPr lang="da-DK" dirty="0" err="1" smtClean="0"/>
              <a:t>can</a:t>
            </a:r>
            <a:r>
              <a:rPr lang="da-DK" dirty="0" smtClean="0"/>
              <a:t> </a:t>
            </a:r>
            <a:r>
              <a:rPr lang="da-DK" dirty="0" err="1" smtClean="0"/>
              <a:t>be</a:t>
            </a:r>
            <a:r>
              <a:rPr lang="da-DK" dirty="0" smtClean="0"/>
              <a:t> </a:t>
            </a:r>
            <a:r>
              <a:rPr lang="da-DK" dirty="0" err="1" smtClean="0"/>
              <a:t>arbitrarily</a:t>
            </a:r>
            <a:r>
              <a:rPr lang="da-DK" dirty="0" smtClean="0"/>
              <a:t> </a:t>
            </a:r>
            <a:r>
              <a:rPr lang="da-DK" dirty="0" err="1" smtClean="0"/>
              <a:t>high</a:t>
            </a:r>
            <a:r>
              <a:rPr lang="da-DK" dirty="0" smtClean="0"/>
              <a:t>, but </a:t>
            </a:r>
            <a:r>
              <a:rPr lang="da-DK" dirty="0" err="1" smtClean="0"/>
              <a:t>area</a:t>
            </a:r>
            <a:r>
              <a:rPr lang="da-DK" dirty="0" smtClean="0"/>
              <a:t> is </a:t>
            </a:r>
            <a:r>
              <a:rPr lang="da-DK" dirty="0" err="1" smtClean="0"/>
              <a:t>always</a:t>
            </a:r>
            <a:r>
              <a:rPr lang="da-DK" dirty="0" smtClean="0"/>
              <a:t> 1. </a:t>
            </a:r>
          </a:p>
          <a:p>
            <a:r>
              <a:rPr lang="da-DK" dirty="0" smtClean="0"/>
              <a:t>Point </a:t>
            </a:r>
            <a:r>
              <a:rPr lang="da-DK" dirty="0" err="1" smtClean="0"/>
              <a:t>values</a:t>
            </a:r>
            <a:r>
              <a:rPr lang="da-DK" dirty="0" smtClean="0"/>
              <a:t> </a:t>
            </a:r>
            <a:r>
              <a:rPr lang="da-DK" dirty="0" err="1" smtClean="0"/>
              <a:t>are</a:t>
            </a:r>
            <a:r>
              <a:rPr lang="da-DK" dirty="0" smtClean="0"/>
              <a:t> 0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856"/>
            <a:ext cx="4742345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093621"/>
            <a:ext cx="2602178" cy="1551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DTU Design Guid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16089"/>
            <a:ext cx="596281" cy="8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413" y="5869820"/>
            <a:ext cx="1298639" cy="824082"/>
          </a:xfrm>
          <a:prstGeom prst="rect">
            <a:avLst/>
          </a:prstGeom>
        </p:spPr>
      </p:pic>
      <p:sp>
        <p:nvSpPr>
          <p:cNvPr id="8" name="Tekstboks 11"/>
          <p:cNvSpPr txBox="1"/>
          <p:nvPr/>
        </p:nvSpPr>
        <p:spPr>
          <a:xfrm>
            <a:off x="7772400" y="5942434"/>
            <a:ext cx="1067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   </a:t>
            </a:r>
            <a:r>
              <a:rPr lang="da-DK" sz="1400" dirty="0" smtClean="0">
                <a:solidFill>
                  <a:schemeClr val="bg1"/>
                </a:solidFill>
              </a:rPr>
              <a:t>02462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Alexander</a:t>
            </a:r>
          </a:p>
          <a:p>
            <a:pPr>
              <a:lnSpc>
                <a:spcPct val="75000"/>
              </a:lnSpc>
            </a:pPr>
            <a:r>
              <a:rPr lang="da-DK" sz="1400" dirty="0" err="1" smtClean="0">
                <a:solidFill>
                  <a:schemeClr val="bg1"/>
                </a:solidFill>
              </a:rPr>
              <a:t>Valentini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S194252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7327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Expectation</a:t>
            </a:r>
            <a:r>
              <a:rPr lang="da-DK" dirty="0" smtClean="0"/>
              <a:t>, </a:t>
            </a:r>
            <a:r>
              <a:rPr lang="da-DK" dirty="0" err="1" smtClean="0"/>
              <a:t>mean</a:t>
            </a:r>
            <a:r>
              <a:rPr lang="da-DK" dirty="0" smtClean="0"/>
              <a:t> and </a:t>
            </a:r>
            <a:r>
              <a:rPr lang="da-DK" dirty="0" err="1" smtClean="0"/>
              <a:t>variance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/>
            </a:r>
            <a:br>
              <a:rPr lang="da-DK" dirty="0"/>
            </a:br>
            <a:endParaRPr lang="da-DK" dirty="0"/>
          </a:p>
          <a:p>
            <a:r>
              <a:rPr lang="da-DK" sz="2400" dirty="0" smtClean="0"/>
              <a:t>Mean of the distribution</a:t>
            </a:r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r>
              <a:rPr lang="da-DK" sz="2400" dirty="0" err="1" smtClean="0"/>
              <a:t>Variance</a:t>
            </a:r>
            <a:r>
              <a:rPr lang="da-DK" sz="2400" dirty="0" smtClean="0"/>
              <a:t> – </a:t>
            </a:r>
            <a:r>
              <a:rPr lang="da-DK" sz="2400" dirty="0" err="1" smtClean="0"/>
              <a:t>spread</a:t>
            </a:r>
            <a:r>
              <a:rPr lang="da-DK" sz="2400" dirty="0" smtClean="0"/>
              <a:t> of distribution: </a:t>
            </a:r>
          </a:p>
          <a:p>
            <a:endParaRPr lang="da-D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340768"/>
            <a:ext cx="5544616" cy="112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5760640" cy="131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342829"/>
            <a:ext cx="2680966" cy="49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807301"/>
            <a:ext cx="2125401" cy="511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64390"/>
            <a:ext cx="2590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DTU Design Guid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16089"/>
            <a:ext cx="596281" cy="8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413" y="5869820"/>
            <a:ext cx="1298639" cy="824082"/>
          </a:xfrm>
          <a:prstGeom prst="rect">
            <a:avLst/>
          </a:prstGeom>
        </p:spPr>
      </p:pic>
      <p:sp>
        <p:nvSpPr>
          <p:cNvPr id="11" name="Tekstboks 11"/>
          <p:cNvSpPr txBox="1"/>
          <p:nvPr/>
        </p:nvSpPr>
        <p:spPr>
          <a:xfrm>
            <a:off x="7772400" y="5942434"/>
            <a:ext cx="1067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   </a:t>
            </a:r>
            <a:r>
              <a:rPr lang="da-DK" sz="1400" dirty="0" smtClean="0">
                <a:solidFill>
                  <a:schemeClr val="bg1"/>
                </a:solidFill>
              </a:rPr>
              <a:t>02462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Alexander</a:t>
            </a:r>
          </a:p>
          <a:p>
            <a:pPr>
              <a:lnSpc>
                <a:spcPct val="75000"/>
              </a:lnSpc>
            </a:pPr>
            <a:r>
              <a:rPr lang="da-DK" sz="1400" dirty="0" err="1" smtClean="0">
                <a:solidFill>
                  <a:schemeClr val="bg1"/>
                </a:solidFill>
              </a:rPr>
              <a:t>Valentini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S194252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6632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Normal distribution and </a:t>
            </a:r>
            <a:r>
              <a:rPr lang="da-DK" dirty="0" err="1" smtClean="0"/>
              <a:t>its</a:t>
            </a:r>
            <a:r>
              <a:rPr lang="da-DK" dirty="0" smtClean="0"/>
              <a:t> properties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1900" dirty="0" err="1" smtClean="0"/>
              <a:t>Follows</a:t>
            </a:r>
            <a:r>
              <a:rPr lang="da-DK" sz="1900" dirty="0" smtClean="0"/>
              <a:t> the </a:t>
            </a:r>
            <a:r>
              <a:rPr lang="da-DK" sz="1900" dirty="0" err="1" smtClean="0"/>
              <a:t>formula</a:t>
            </a:r>
            <a:r>
              <a:rPr lang="da-DK" sz="1900" dirty="0" smtClean="0"/>
              <a:t>:</a:t>
            </a:r>
          </a:p>
          <a:p>
            <a:endParaRPr lang="da-DK" sz="1900" dirty="0"/>
          </a:p>
          <a:p>
            <a:r>
              <a:rPr lang="da-DK" sz="1900" dirty="0" smtClean="0"/>
              <a:t>Normal plus normal: </a:t>
            </a:r>
          </a:p>
          <a:p>
            <a:endParaRPr lang="da-DK" sz="1900" dirty="0"/>
          </a:p>
          <a:p>
            <a:r>
              <a:rPr lang="da-DK" sz="1900" dirty="0" smtClean="0"/>
              <a:t>Location </a:t>
            </a:r>
            <a:r>
              <a:rPr lang="da-DK" sz="1900" dirty="0" err="1" smtClean="0"/>
              <a:t>scale</a:t>
            </a:r>
            <a:r>
              <a:rPr lang="da-DK" sz="1900" dirty="0" smtClean="0"/>
              <a:t> </a:t>
            </a:r>
            <a:r>
              <a:rPr lang="da-DK" sz="1900" dirty="0" err="1" smtClean="0"/>
              <a:t>family</a:t>
            </a:r>
            <a:r>
              <a:rPr lang="da-DK" sz="1900" dirty="0" smtClean="0"/>
              <a:t>: </a:t>
            </a:r>
          </a:p>
          <a:p>
            <a:endParaRPr lang="da-DK" sz="1900" dirty="0" smtClean="0"/>
          </a:p>
          <a:p>
            <a:endParaRPr lang="da-DK" sz="1900" dirty="0" smtClean="0"/>
          </a:p>
          <a:p>
            <a:r>
              <a:rPr lang="da-DK" sz="1900" dirty="0" err="1" smtClean="0"/>
              <a:t>Fit</a:t>
            </a:r>
            <a:r>
              <a:rPr lang="da-DK" sz="1900" dirty="0" smtClean="0"/>
              <a:t> to data with </a:t>
            </a:r>
            <a:r>
              <a:rPr lang="da-DK" sz="1900" dirty="0" err="1" smtClean="0"/>
              <a:t>mean</a:t>
            </a:r>
            <a:r>
              <a:rPr lang="da-DK" sz="1900" dirty="0" smtClean="0"/>
              <a:t> and </a:t>
            </a:r>
            <a:r>
              <a:rPr lang="da-DK" sz="1900" dirty="0" err="1" smtClean="0"/>
              <a:t>variance</a:t>
            </a:r>
            <a:endParaRPr lang="da-DK" sz="1900" dirty="0" smtClean="0"/>
          </a:p>
          <a:p>
            <a:endParaRPr lang="da-DK" sz="1900" dirty="0"/>
          </a:p>
          <a:p>
            <a:r>
              <a:rPr lang="da-DK" sz="1900" dirty="0" smtClean="0"/>
              <a:t>”</a:t>
            </a:r>
            <a:r>
              <a:rPr lang="da-DK" sz="1900" dirty="0" err="1" smtClean="0"/>
              <a:t>Almost</a:t>
            </a:r>
            <a:r>
              <a:rPr lang="da-DK" sz="1900" dirty="0" smtClean="0"/>
              <a:t> </a:t>
            </a:r>
            <a:r>
              <a:rPr lang="da-DK" sz="1900" dirty="0" err="1" smtClean="0"/>
              <a:t>everything</a:t>
            </a:r>
            <a:r>
              <a:rPr lang="da-DK" sz="1900" dirty="0" smtClean="0"/>
              <a:t> is </a:t>
            </a:r>
            <a:r>
              <a:rPr lang="da-DK" sz="1900" dirty="0" err="1" smtClean="0"/>
              <a:t>almost</a:t>
            </a:r>
            <a:r>
              <a:rPr lang="da-DK" sz="1900" dirty="0" smtClean="0"/>
              <a:t> normal”</a:t>
            </a:r>
            <a:br>
              <a:rPr lang="da-DK" sz="1900" dirty="0" smtClean="0"/>
            </a:br>
            <a:r>
              <a:rPr lang="da-DK" sz="1900" dirty="0" smtClean="0"/>
              <a:t>- </a:t>
            </a:r>
            <a:r>
              <a:rPr lang="da-DK" sz="1900" dirty="0" err="1" smtClean="0"/>
              <a:t>if</a:t>
            </a:r>
            <a:r>
              <a:rPr lang="da-DK" sz="1900" dirty="0" smtClean="0"/>
              <a:t> N is large </a:t>
            </a:r>
            <a:r>
              <a:rPr lang="da-DK" sz="1900" dirty="0" err="1" smtClean="0"/>
              <a:t>enough</a:t>
            </a:r>
            <a:endParaRPr lang="da-DK" sz="1900" dirty="0" smtClean="0"/>
          </a:p>
          <a:p>
            <a:endParaRPr lang="da-DK" sz="1900" dirty="0"/>
          </a:p>
          <a:p>
            <a:endParaRPr lang="en-GB" sz="1900" dirty="0"/>
          </a:p>
        </p:txBody>
      </p:sp>
      <p:pic>
        <p:nvPicPr>
          <p:cNvPr id="1028" name="Picture 4" descr="Cycle Time as Normal (Gaussian) Distribution | Kanbanize Blo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84784"/>
            <a:ext cx="2665177" cy="188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556792"/>
            <a:ext cx="2699966" cy="4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01008"/>
            <a:ext cx="3024336" cy="376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73062"/>
            <a:ext cx="43243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46011"/>
            <a:ext cx="1997397" cy="359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DTU Design Guid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16089"/>
            <a:ext cx="596281" cy="8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413" y="5869820"/>
            <a:ext cx="1298639" cy="824082"/>
          </a:xfrm>
          <a:prstGeom prst="rect">
            <a:avLst/>
          </a:prstGeom>
        </p:spPr>
      </p:pic>
      <p:sp>
        <p:nvSpPr>
          <p:cNvPr id="11" name="Tekstboks 11"/>
          <p:cNvSpPr txBox="1"/>
          <p:nvPr/>
        </p:nvSpPr>
        <p:spPr>
          <a:xfrm>
            <a:off x="7772400" y="5942434"/>
            <a:ext cx="1067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   </a:t>
            </a:r>
            <a:r>
              <a:rPr lang="da-DK" sz="1400" dirty="0" smtClean="0">
                <a:solidFill>
                  <a:schemeClr val="bg1"/>
                </a:solidFill>
              </a:rPr>
              <a:t>02462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Alexander</a:t>
            </a:r>
          </a:p>
          <a:p>
            <a:pPr>
              <a:lnSpc>
                <a:spcPct val="75000"/>
              </a:lnSpc>
            </a:pPr>
            <a:r>
              <a:rPr lang="da-DK" sz="1400" dirty="0" err="1" smtClean="0">
                <a:solidFill>
                  <a:schemeClr val="bg1"/>
                </a:solidFill>
              </a:rPr>
              <a:t>Valentini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S194252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5240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7936"/>
            <a:ext cx="8229600" cy="1143000"/>
          </a:xfrm>
        </p:spPr>
        <p:txBody>
          <a:bodyPr/>
          <a:lstStyle/>
          <a:p>
            <a:r>
              <a:rPr lang="da-DK" dirty="0" smtClean="0"/>
              <a:t>Decision </a:t>
            </a:r>
            <a:r>
              <a:rPr lang="da-DK" dirty="0" err="1" smtClean="0"/>
              <a:t>theory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7626"/>
            <a:ext cx="8229600" cy="4525963"/>
          </a:xfrm>
        </p:spPr>
        <p:txBody>
          <a:bodyPr>
            <a:normAutofit/>
          </a:bodyPr>
          <a:lstStyle/>
          <a:p>
            <a:r>
              <a:rPr lang="da-DK" sz="2400" dirty="0" smtClean="0"/>
              <a:t>Decision </a:t>
            </a:r>
            <a:r>
              <a:rPr lang="da-DK" sz="2400" dirty="0" err="1" smtClean="0"/>
              <a:t>function</a:t>
            </a:r>
            <a:r>
              <a:rPr lang="da-DK" sz="2400" dirty="0"/>
              <a:t/>
            </a:r>
            <a:br>
              <a:rPr lang="da-DK" sz="2400" dirty="0"/>
            </a:br>
            <a:endParaRPr lang="da-DK" sz="2400" dirty="0" smtClean="0"/>
          </a:p>
          <a:p>
            <a:r>
              <a:rPr lang="da-DK" sz="2400" dirty="0" smtClean="0"/>
              <a:t>Zero </a:t>
            </a:r>
            <a:r>
              <a:rPr lang="da-DK" sz="2400" dirty="0" err="1" smtClean="0"/>
              <a:t>one</a:t>
            </a:r>
            <a:r>
              <a:rPr lang="da-DK" sz="2400" dirty="0" smtClean="0"/>
              <a:t> </a:t>
            </a:r>
            <a:r>
              <a:rPr lang="da-DK" sz="2400" dirty="0" err="1" smtClean="0"/>
              <a:t>example</a:t>
            </a:r>
            <a:endParaRPr lang="da-DK" sz="2400" dirty="0" smtClean="0"/>
          </a:p>
          <a:p>
            <a:endParaRPr lang="da-DK" sz="2400" dirty="0"/>
          </a:p>
          <a:p>
            <a:r>
              <a:rPr lang="da-DK" sz="2400" dirty="0" err="1" smtClean="0"/>
              <a:t>Calculate</a:t>
            </a:r>
            <a:r>
              <a:rPr lang="da-DK" sz="2400" dirty="0" smtClean="0"/>
              <a:t> </a:t>
            </a:r>
            <a:r>
              <a:rPr lang="da-DK" sz="2400" dirty="0" err="1" smtClean="0"/>
              <a:t>expectation</a:t>
            </a:r>
            <a:r>
              <a:rPr lang="da-DK" sz="2400" dirty="0" smtClean="0"/>
              <a:t> of </a:t>
            </a:r>
            <a:r>
              <a:rPr lang="da-DK" sz="2400" dirty="0" err="1" smtClean="0"/>
              <a:t>indicator</a:t>
            </a:r>
            <a:r>
              <a:rPr lang="da-DK" sz="2400" dirty="0" smtClean="0"/>
              <a:t> </a:t>
            </a:r>
            <a:r>
              <a:rPr lang="da-DK" sz="2400" dirty="0" err="1" smtClean="0"/>
              <a:t>function</a:t>
            </a:r>
            <a:r>
              <a:rPr lang="da-DK" sz="2400" dirty="0" smtClean="0"/>
              <a:t>: </a:t>
            </a:r>
          </a:p>
          <a:p>
            <a:pPr marL="0" indent="0">
              <a:buNone/>
            </a:pPr>
            <a:endParaRPr lang="da-DK" sz="2400" dirty="0" smtClean="0"/>
          </a:p>
          <a:p>
            <a:r>
              <a:rPr lang="da-DK" sz="2400" dirty="0" smtClean="0"/>
              <a:t>Tumor </a:t>
            </a:r>
            <a:r>
              <a:rPr lang="da-DK" sz="2400" dirty="0" err="1" smtClean="0"/>
              <a:t>example</a:t>
            </a:r>
            <a:r>
              <a:rPr lang="da-DK" sz="2400" dirty="0" smtClean="0"/>
              <a:t>:  </a:t>
            </a:r>
          </a:p>
          <a:p>
            <a:endParaRPr lang="da-DK" sz="2400" dirty="0"/>
          </a:p>
          <a:p>
            <a:r>
              <a:rPr lang="da-DK" sz="2400" dirty="0" smtClean="0"/>
              <a:t>Linear </a:t>
            </a:r>
            <a:r>
              <a:rPr lang="da-DK" sz="2400" dirty="0" err="1" smtClean="0"/>
              <a:t>function</a:t>
            </a:r>
            <a:r>
              <a:rPr lang="da-DK" sz="2400" dirty="0" smtClean="0"/>
              <a:t> </a:t>
            </a:r>
            <a:br>
              <a:rPr lang="da-DK" sz="2400" dirty="0" smtClean="0"/>
            </a:br>
            <a:r>
              <a:rPr lang="da-DK" sz="2400" dirty="0" err="1" smtClean="0"/>
              <a:t>depending</a:t>
            </a:r>
            <a:r>
              <a:rPr lang="da-DK" sz="2400" dirty="0" smtClean="0"/>
              <a:t> on </a:t>
            </a:r>
            <a:r>
              <a:rPr lang="da-DK" sz="2400" dirty="0" err="1" smtClean="0"/>
              <a:t>utility</a:t>
            </a:r>
            <a:endParaRPr lang="en-GB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88" y="4177282"/>
            <a:ext cx="5580112" cy="1747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316" y="2324338"/>
            <a:ext cx="5779771" cy="591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268" y="1108679"/>
            <a:ext cx="1960637" cy="6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445" y="1244218"/>
            <a:ext cx="2794288" cy="55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404458"/>
            <a:ext cx="4018211" cy="741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1788079"/>
            <a:ext cx="3127053" cy="55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 descr="DTU Design Guid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16089"/>
            <a:ext cx="596281" cy="8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413" y="5869820"/>
            <a:ext cx="1298639" cy="824082"/>
          </a:xfrm>
          <a:prstGeom prst="rect">
            <a:avLst/>
          </a:prstGeom>
        </p:spPr>
      </p:pic>
      <p:sp>
        <p:nvSpPr>
          <p:cNvPr id="14" name="Tekstboks 11"/>
          <p:cNvSpPr txBox="1"/>
          <p:nvPr/>
        </p:nvSpPr>
        <p:spPr>
          <a:xfrm>
            <a:off x="7772400" y="5942434"/>
            <a:ext cx="1067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   </a:t>
            </a:r>
            <a:r>
              <a:rPr lang="da-DK" sz="1400" dirty="0" smtClean="0">
                <a:solidFill>
                  <a:schemeClr val="bg1"/>
                </a:solidFill>
              </a:rPr>
              <a:t>02462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Alexander</a:t>
            </a:r>
          </a:p>
          <a:p>
            <a:pPr>
              <a:lnSpc>
                <a:spcPct val="75000"/>
              </a:lnSpc>
            </a:pPr>
            <a:r>
              <a:rPr lang="da-DK" sz="1400" dirty="0" err="1" smtClean="0">
                <a:solidFill>
                  <a:schemeClr val="bg1"/>
                </a:solidFill>
              </a:rPr>
              <a:t>Valentini</a:t>
            </a:r>
            <a:endParaRPr lang="da-DK" sz="1400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da-DK" sz="1400" dirty="0" smtClean="0">
                <a:solidFill>
                  <a:schemeClr val="bg1"/>
                </a:solidFill>
              </a:rPr>
              <a:t>S194252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71290393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1940</TotalTime>
  <Words>1243</Words>
  <Application>Microsoft Office PowerPoint</Application>
  <PresentationFormat>Skærmshow (4:3)</PresentationFormat>
  <Paragraphs>466</Paragraphs>
  <Slides>48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48</vt:i4>
      </vt:variant>
    </vt:vector>
  </HeadingPairs>
  <TitlesOfParts>
    <vt:vector size="52" baseType="lpstr">
      <vt:lpstr>Arial</vt:lpstr>
      <vt:lpstr>Calibri</vt:lpstr>
      <vt:lpstr>Cambria Math</vt:lpstr>
      <vt:lpstr>Kontortema</vt:lpstr>
      <vt:lpstr>Discrete probability and Bayes theorem (week1)</vt:lpstr>
      <vt:lpstr>Sample spaces, joint probabilities, marginals, conditionals &amp; Bayes theorem</vt:lpstr>
      <vt:lpstr>Classification using Naive Bayes</vt:lpstr>
      <vt:lpstr>Image as signal – digitally converted</vt:lpstr>
      <vt:lpstr>Continuous probability and decision theory (week2) </vt:lpstr>
      <vt:lpstr>Densities</vt:lpstr>
      <vt:lpstr>Expectation, mean and variance</vt:lpstr>
      <vt:lpstr>Normal distribution and its properties</vt:lpstr>
      <vt:lpstr>Decision theory</vt:lpstr>
      <vt:lpstr>Models and inference (week3)</vt:lpstr>
      <vt:lpstr>Maximum likelihood estimators of the parameters for the normal distribution</vt:lpstr>
      <vt:lpstr>Binomial distribution</vt:lpstr>
      <vt:lpstr>ML, MAP and Bayes</vt:lpstr>
      <vt:lpstr>Multivariate normal and linear transformations (week4) </vt:lpstr>
      <vt:lpstr>Covariance and correlation</vt:lpstr>
      <vt:lpstr>Multivariate normal distribution</vt:lpstr>
      <vt:lpstr>Linear transformations (rotation, scaling and translation)</vt:lpstr>
      <vt:lpstr>PCA and image filtering (week5) </vt:lpstr>
      <vt:lpstr>Principal component analysis</vt:lpstr>
      <vt:lpstr>Principal component projection</vt:lpstr>
      <vt:lpstr>Dimensionality reduction and visualization</vt:lpstr>
      <vt:lpstr>Image processing</vt:lpstr>
      <vt:lpstr>Image filtering and convolution</vt:lpstr>
      <vt:lpstr>Boundary Conditions</vt:lpstr>
      <vt:lpstr>Time-series and signal processing (week6) </vt:lpstr>
      <vt:lpstr>Time signal as vector representation</vt:lpstr>
      <vt:lpstr>Harmonic basis functions</vt:lpstr>
      <vt:lpstr>Frequency representations</vt:lpstr>
      <vt:lpstr>Audio and filtering (week7) </vt:lpstr>
      <vt:lpstr>Audio signal as vector representation</vt:lpstr>
      <vt:lpstr>Spectrograms</vt:lpstr>
      <vt:lpstr>Filters</vt:lpstr>
      <vt:lpstr>Filtering:frequency domain</vt:lpstr>
      <vt:lpstr>Filtering: Time domain</vt:lpstr>
      <vt:lpstr>Text and bag-of-words representations (week8)  </vt:lpstr>
      <vt:lpstr>Text as signal and bag-of-words representations</vt:lpstr>
      <vt:lpstr>Bag-of-words models</vt:lpstr>
      <vt:lpstr>Latent semantic analysis (LSA)</vt:lpstr>
      <vt:lpstr>LSA – cluster relationships</vt:lpstr>
      <vt:lpstr>Sentiment analysis </vt:lpstr>
      <vt:lpstr>Word embeddings and visualization (week9) </vt:lpstr>
      <vt:lpstr>Word embeddings &amp; GloVe vectors</vt:lpstr>
      <vt:lpstr>Visualizing word embeddings with PCA</vt:lpstr>
      <vt:lpstr>Bias in data</vt:lpstr>
      <vt:lpstr>PCA for visualization and transfer learning (week10) </vt:lpstr>
      <vt:lpstr>PCA data visualizing</vt:lpstr>
      <vt:lpstr>Softmax function for Linear classifiers</vt:lpstr>
      <vt:lpstr>Transfer learning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Discrete probability and Bayes theorem (week1)</dc:title>
  <dc:creator>ejer</dc:creator>
  <cp:lastModifiedBy>ejer</cp:lastModifiedBy>
  <cp:revision>145</cp:revision>
  <dcterms:created xsi:type="dcterms:W3CDTF">2020-05-27T09:43:08Z</dcterms:created>
  <dcterms:modified xsi:type="dcterms:W3CDTF">2022-10-02T21:01:05Z</dcterms:modified>
</cp:coreProperties>
</file>